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4"/>
  </p:sldMasterIdLst>
  <p:notesMasterIdLst>
    <p:notesMasterId r:id="rId46"/>
  </p:notesMasterIdLst>
  <p:sldIdLst>
    <p:sldId id="1661" r:id="rId5"/>
    <p:sldId id="2147479587" r:id="rId6"/>
    <p:sldId id="2147479592" r:id="rId7"/>
    <p:sldId id="2147479611" r:id="rId8"/>
    <p:sldId id="2147479612" r:id="rId9"/>
    <p:sldId id="2147479613" r:id="rId10"/>
    <p:sldId id="2147479615" r:id="rId11"/>
    <p:sldId id="2147479664" r:id="rId12"/>
    <p:sldId id="2147479619" r:id="rId13"/>
    <p:sldId id="2147479617" r:id="rId14"/>
    <p:sldId id="2147479618" r:id="rId15"/>
    <p:sldId id="2147479665" r:id="rId16"/>
    <p:sldId id="2147479616" r:id="rId17"/>
    <p:sldId id="2147479623" r:id="rId18"/>
    <p:sldId id="2147479622" r:id="rId19"/>
    <p:sldId id="2147479641" r:id="rId20"/>
    <p:sldId id="2147479642" r:id="rId21"/>
    <p:sldId id="2147479643" r:id="rId22"/>
    <p:sldId id="2147479644" r:id="rId23"/>
    <p:sldId id="2147479624" r:id="rId24"/>
    <p:sldId id="2147479632" r:id="rId25"/>
    <p:sldId id="2147479627" r:id="rId26"/>
    <p:sldId id="2147479645" r:id="rId27"/>
    <p:sldId id="2147479646" r:id="rId28"/>
    <p:sldId id="2147479647" r:id="rId29"/>
    <p:sldId id="2147479648" r:id="rId30"/>
    <p:sldId id="2147479649" r:id="rId31"/>
    <p:sldId id="2147479636" r:id="rId32"/>
    <p:sldId id="2147479625" r:id="rId33"/>
    <p:sldId id="2147479655" r:id="rId34"/>
    <p:sldId id="2147479656" r:id="rId35"/>
    <p:sldId id="2147479633" r:id="rId36"/>
    <p:sldId id="2147479626" r:id="rId37"/>
    <p:sldId id="2147479657" r:id="rId38"/>
    <p:sldId id="2147479658" r:id="rId39"/>
    <p:sldId id="2147479637" r:id="rId40"/>
    <p:sldId id="2147479659" r:id="rId41"/>
    <p:sldId id="2147479631" r:id="rId42"/>
    <p:sldId id="2147479661" r:id="rId43"/>
    <p:sldId id="2147479660" r:id="rId44"/>
    <p:sldId id="21474796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D9FF"/>
    <a:srgbClr val="5DA7E7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D7F150-92FF-A249-92AA-0813E9B983CD}" v="10" dt="2025-04-21T20:25:40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01"/>
    <p:restoredTop sz="94726"/>
  </p:normalViewPr>
  <p:slideViewPr>
    <p:cSldViewPr snapToGrid="0">
      <p:cViewPr varScale="1">
        <p:scale>
          <a:sx n="106" d="100"/>
          <a:sy n="106" d="100"/>
        </p:scale>
        <p:origin x="110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4/21/25 4:28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SkillsFest" TargetMode="External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50669-ECBA-B744-89C6-0564B02EB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32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8F212-CEBD-0DA7-8DA7-DF3DE8A6F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411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4486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41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363FF4-6EF0-D2BC-8DFE-19CC89CD9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9600436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85772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725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6394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4439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5217" y="239077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3796" y="238413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2375" y="239077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990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ech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357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035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005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928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35734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7326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95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7795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90538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2529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ext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02264-6880-81B7-356A-8D600C79A6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3834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8793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3966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43223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87191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95388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0887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1689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1618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464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usinessU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04758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11138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1006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430887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3211969"/>
            <a:ext cx="6667500" cy="430887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5646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82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10025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58716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rgbClr val="0078D4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4613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80368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3" y="198"/>
            <a:ext cx="12191292" cy="68576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Picture 7" descr="A pixelated magnifying glass">
            <a:extLst>
              <a:ext uri="{FF2B5EF4-FFF2-40B4-BE49-F238E27FC236}">
                <a16:creationId xmlns:a16="http://schemas.microsoft.com/office/drawing/2014/main" id="{0599355C-2A03-0D12-AD1F-22E104B45E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7926" y="656372"/>
            <a:ext cx="1169349" cy="11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8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122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C028C-A225-65A3-A052-02DC09CAC3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522D1-C6FA-5953-2AB4-29194F7F8900}"/>
              </a:ext>
            </a:extLst>
          </p:cNvPr>
          <p:cNvSpPr txBox="1"/>
          <p:nvPr userDrawn="1"/>
        </p:nvSpPr>
        <p:spPr>
          <a:xfrm>
            <a:off x="4318000" y="3524370"/>
            <a:ext cx="3556000" cy="33855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Hackathon runs April 8–30, 2025 </a:t>
            </a:r>
          </a:p>
        </p:txBody>
      </p:sp>
      <p:sp>
        <p:nvSpPr>
          <p:cNvPr id="4" name="Text Placeholder 13">
            <a:hlinkClick r:id="rId3"/>
            <a:extLst>
              <a:ext uri="{FF2B5EF4-FFF2-40B4-BE49-F238E27FC236}">
                <a16:creationId xmlns:a16="http://schemas.microsoft.com/office/drawing/2014/main" id="{D58F302C-CBE8-41B7-09B8-0880F1B734F4}"/>
              </a:ext>
            </a:extLst>
          </p:cNvPr>
          <p:cNvSpPr txBox="1">
            <a:spLocks/>
          </p:cNvSpPr>
          <p:nvPr userDrawn="1"/>
        </p:nvSpPr>
        <p:spPr>
          <a:xfrm>
            <a:off x="4620260" y="4019321"/>
            <a:ext cx="2951481" cy="596860"/>
          </a:xfrm>
          <a:prstGeom prst="roundRect">
            <a:avLst>
              <a:gd name="adj" fmla="val 12775"/>
            </a:avLst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aka.ms/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agentshack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9FCD-A52F-AF97-7073-48366B5E4A00}"/>
              </a:ext>
            </a:extLst>
          </p:cNvPr>
          <p:cNvSpPr txBox="1">
            <a:spLocks/>
          </p:cNvSpPr>
          <p:nvPr userDrawn="1"/>
        </p:nvSpPr>
        <p:spPr>
          <a:xfrm>
            <a:off x="582612" y="2627354"/>
            <a:ext cx="11026777" cy="550616"/>
          </a:xfrm>
          <a:prstGeom prst="rect">
            <a:avLst/>
          </a:prstGeom>
        </p:spPr>
        <p:txBody>
          <a:bodyPr l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cap="all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sz="2800" cap="none">
                <a:solidFill>
                  <a:srgbClr val="091F2C"/>
                </a:solidFill>
                <a:latin typeface="Segoe UI Semibold"/>
              </a:rPr>
              <a:t>Register for your next session and keep hacking!</a:t>
            </a:r>
          </a:p>
        </p:txBody>
      </p:sp>
      <p:pic>
        <p:nvPicPr>
          <p:cNvPr id="6" name="Picture 5" descr="3D Pixel arrow cursor">
            <a:extLst>
              <a:ext uri="{FF2B5EF4-FFF2-40B4-BE49-F238E27FC236}">
                <a16:creationId xmlns:a16="http://schemas.microsoft.com/office/drawing/2014/main" id="{8FFB824D-E63B-6664-C233-3D8D700648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928" y="4332115"/>
            <a:ext cx="1576156" cy="15761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594ECE4-5CE7-0519-1602-1A87771A72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 userDrawn="1"/>
        </p:nvSpPr>
        <p:spPr>
          <a:xfrm>
            <a:off x="583406" y="1746568"/>
            <a:ext cx="11025188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742" fontAlgn="auto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>
                <a:tab pos="2628900" algn="l"/>
              </a:tabLst>
              <a:defRPr/>
            </a:pPr>
            <a:r>
              <a:rPr lang="en-US" sz="6000" b="1" spc="-5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latin typeface="Segoe UI Semibold"/>
                <a:cs typeface="Segoe UI Semibold"/>
              </a:rPr>
              <a:t>What will you learn next?</a:t>
            </a:r>
          </a:p>
        </p:txBody>
      </p:sp>
    </p:spTree>
    <p:extLst>
      <p:ext uri="{BB962C8B-B14F-4D97-AF65-F5344CB8AC3E}">
        <p14:creationId xmlns:p14="http://schemas.microsoft.com/office/powerpoint/2010/main" val="4600355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1634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6629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2C5F-6998-82BE-AA6A-893B3297F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835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95377-1266-A4CB-E102-6B8FC933F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29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365386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Agenda or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364882"/>
            <a:ext cx="6217920" cy="64633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Item one</a:t>
            </a: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Item two</a:t>
            </a:r>
          </a:p>
        </p:txBody>
      </p:sp>
    </p:spTree>
    <p:extLst>
      <p:ext uri="{BB962C8B-B14F-4D97-AF65-F5344CB8AC3E}">
        <p14:creationId xmlns:p14="http://schemas.microsoft.com/office/powerpoint/2010/main" val="16485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6" r:id="rId2"/>
    <p:sldLayoutId id="2147483778" r:id="rId3"/>
    <p:sldLayoutId id="2147483780" r:id="rId4"/>
    <p:sldLayoutId id="2147483782" r:id="rId5"/>
    <p:sldLayoutId id="2147483783" r:id="rId6"/>
    <p:sldLayoutId id="2147483825" r:id="rId7"/>
    <p:sldLayoutId id="2147483826" r:id="rId8"/>
    <p:sldLayoutId id="2147483815" r:id="rId9"/>
    <p:sldLayoutId id="2147483823" r:id="rId10"/>
    <p:sldLayoutId id="2147483824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6" r:id="rId43"/>
    <p:sldLayoutId id="2147483817" r:id="rId44"/>
    <p:sldLayoutId id="2147483818" r:id="rId45"/>
    <p:sldLayoutId id="2147483819" r:id="rId46"/>
    <p:sldLayoutId id="2147483820" r:id="rId47"/>
    <p:sldLayoutId id="2147483821" r:id="rId48"/>
    <p:sldLayoutId id="2147483822" r:id="rId49"/>
    <p:sldLayoutId id="2147483827" r:id="rId50"/>
    <p:sldLayoutId id="2147483828" r:id="rId51"/>
    <p:sldLayoutId id="2147483830" r:id="rId52"/>
    <p:sldLayoutId id="2147483832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debygps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hyperlink" Target="https://www.youtube.com/@lagp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ithubmodels/pat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openai_githubmodels.py" TargetMode="Externa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-Samples/python-ai-agent-frameworks-demos/blob/main/examples/spanish/openai_functioncalling.py" TargetMode="External"/><Relationship Id="rId2" Type="http://schemas.openxmlformats.org/officeDocument/2006/relationships/hyperlink" Target="https://platform.openai.com/docs/guides/function-calling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gentshack/githubmodels-agentframeworks" TargetMode="External"/><Relationship Id="rId2" Type="http://schemas.openxmlformats.org/officeDocument/2006/relationships/hyperlink" Target="https://platform.openai.com/docs/guides/text?api-mode=chat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openai_agents_basic.py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openai_agents_tools.py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openai_agents_handoffs.py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i.github.io/openai-agents-python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autogen_basic.py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stable/user-guide/agentchat-user-guide/tutorial/teams.html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stable/user-guide/agentchat-user-guide/tutorial/agents.html#running-an-agent-in-a-loop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autogen_tools.py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stable/user-guide/agentchat-user-guide/magentic-one.html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autogen_magenticone.py" TargetMode="Externa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oft.github.io/autogen/" TargetMode="Externa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pydanticai_basic.py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marketplace/models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pydanticai_graph.py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ai.pydantic.dev/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semantickernel_basic.py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semantickernel_groupchat.py" TargetMode="Externa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henry/agent_hack" TargetMode="External"/><Relationship Id="rId2" Type="http://schemas.openxmlformats.org/officeDocument/2006/relationships/hyperlink" Target="https://learn.microsoft.com/semantic-kernel/frameworks/agent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icrosoft/semantic-kernel/tree/main/python/samples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etplace/models" TargetMode="Externa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Azure-Samples/python-ai-agent-frameworks-demos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github.com/Azure-Samples/python-ai-agent-frameworks-demos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python-ai-agent-frameworks-demos/blob/main/examples/spanish/azureai_githubmodels.py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687117"/>
            <a:ext cx="6985442" cy="1846659"/>
          </a:xfrm>
        </p:spPr>
        <p:txBody>
          <a:bodyPr/>
          <a:lstStyle/>
          <a:p>
            <a:r>
              <a:rPr lang="en-US" dirty="0" err="1"/>
              <a:t>Prototipando</a:t>
            </a:r>
            <a:r>
              <a:rPr lang="en-US" dirty="0"/>
              <a:t> </a:t>
            </a:r>
            <a:r>
              <a:rPr lang="en-US" dirty="0" err="1"/>
              <a:t>Agentes</a:t>
            </a:r>
            <a:r>
              <a:rPr lang="en-US" dirty="0"/>
              <a:t> de IA con GitHub Models</a:t>
            </a:r>
            <a:br>
              <a:rPr lang="en-US" dirty="0"/>
            </a:br>
            <a:r>
              <a:rPr lang="en-US" dirty="0"/>
              <a:t>(y Python)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5577840" cy="1661993"/>
          </a:xfrm>
        </p:spPr>
        <p:txBody>
          <a:bodyPr/>
          <a:lstStyle/>
          <a:p>
            <a:r>
              <a:rPr lang="en-US" dirty="0"/>
              <a:t>Gwyneth Peña-Siguenza</a:t>
            </a:r>
          </a:p>
          <a:p>
            <a:r>
              <a:rPr lang="en-US" dirty="0"/>
              <a:t>Python Cloud Advocate @ Microsoft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https://www.linkedin.com/in/madebygps/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https://www.youtube.com/@lagps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0EBE4FEF-A461-4E85-A4E4-EECA020EB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307" y="5796650"/>
            <a:ext cx="1468074" cy="596781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73692E-5862-63DB-9119-C7CD16AA8DF4}"/>
              </a:ext>
            </a:extLst>
          </p:cNvPr>
          <p:cNvSpPr txBox="1">
            <a:spLocks/>
          </p:cNvSpPr>
          <p:nvPr/>
        </p:nvSpPr>
        <p:spPr bwMode="white">
          <a:xfrm>
            <a:off x="584200" y="6130286"/>
            <a:ext cx="2054883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91F2C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colaboración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 con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7AB6D-2AE6-28E7-B811-8AAFC2636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D9AE3-08B8-EA50-FDA1-7AEF73C7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¿De </a:t>
            </a:r>
            <a:r>
              <a:rPr lang="en-US" dirty="0" err="1"/>
              <a:t>dónde</a:t>
            </a:r>
            <a:r>
              <a:rPr lang="en-US" dirty="0"/>
              <a:t> sale </a:t>
            </a:r>
            <a:r>
              <a:rPr lang="en-US" dirty="0" err="1"/>
              <a:t>el</a:t>
            </a:r>
            <a:r>
              <a:rPr lang="en-US" dirty="0"/>
              <a:t> GITHUB_TOKEN?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D4A548-74E8-5746-419A-C00C38221D9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239390" cy="397647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En GitHub </a:t>
            </a:r>
            <a:r>
              <a:rPr lang="en-US" b="1" dirty="0" err="1"/>
              <a:t>Codespaces</a:t>
            </a:r>
            <a:r>
              <a:rPr lang="en-US" b="1" dirty="0"/>
              <a:t>: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GITHUB_TOKEN </a:t>
            </a:r>
            <a:r>
              <a:rPr lang="en-US" dirty="0"/>
              <a:t>se </a:t>
            </a:r>
            <a:r>
              <a:rPr lang="en-US" dirty="0" err="1"/>
              <a:t>configura</a:t>
            </a:r>
            <a:r>
              <a:rPr lang="en-US" dirty="0"/>
              <a:t> </a:t>
            </a:r>
            <a:r>
              <a:rPr lang="en-US" dirty="0" err="1"/>
              <a:t>automáticamente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entorno</a:t>
            </a:r>
            <a:r>
              <a:rPr lang="en-US" dirty="0"/>
              <a:t> al </a:t>
            </a:r>
            <a:r>
              <a:rPr lang="en-US" dirty="0" err="1"/>
              <a:t>iniciar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En </a:t>
            </a:r>
            <a:r>
              <a:rPr lang="en-US" b="1" dirty="0" err="1"/>
              <a:t>tu</a:t>
            </a:r>
            <a:r>
              <a:rPr lang="en-US" b="1" dirty="0"/>
              <a:t> </a:t>
            </a:r>
            <a:r>
              <a:rPr lang="en-US" b="1" dirty="0" err="1"/>
              <a:t>máquina</a:t>
            </a:r>
            <a:r>
              <a:rPr lang="en-US" b="1" dirty="0"/>
              <a:t> local:</a:t>
            </a:r>
            <a:endParaRPr lang="en-US" dirty="0"/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Genera un Personal Access Token (PAT) </a:t>
            </a:r>
            <a:r>
              <a:rPr lang="en-US" dirty="0" err="1"/>
              <a:t>desde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 de GitHub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err="1"/>
              <a:t>Expórtalo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variable de </a:t>
            </a:r>
            <a:r>
              <a:rPr lang="en-US" dirty="0" err="1"/>
              <a:t>entorno</a:t>
            </a:r>
            <a:r>
              <a:rPr lang="en-US" dirty="0"/>
              <a:t> o </a:t>
            </a:r>
            <a:r>
              <a:rPr lang="en-US" dirty="0" err="1"/>
              <a:t>guárdalo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archivo</a:t>
            </a:r>
            <a:r>
              <a:rPr lang="en-US" dirty="0"/>
              <a:t>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.env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/>
              <a:t>Cuando </a:t>
            </a:r>
            <a:r>
              <a:rPr lang="en-US" dirty="0" err="1"/>
              <a:t>caduque</a:t>
            </a:r>
            <a:r>
              <a:rPr lang="en-US" dirty="0"/>
              <a:t>, </a:t>
            </a:r>
            <a:r>
              <a:rPr lang="en-US" dirty="0" err="1"/>
              <a:t>crea</a:t>
            </a:r>
            <a:r>
              <a:rPr lang="en-US" dirty="0"/>
              <a:t> un nuevo PAT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https://aka.ms/githubmodels/pat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6772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8C955-37A6-9F4D-EDEF-022AA576A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18358-D5F0-6705-4D57-2A069C7A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official de OpenAI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28A00F-2F35-CF35-5990-31FBBF6B0DB1}"/>
              </a:ext>
            </a:extLst>
          </p:cNvPr>
          <p:cNvSpPr txBox="1"/>
          <p:nvPr/>
        </p:nvSpPr>
        <p:spPr>
          <a:xfrm>
            <a:off x="588264" y="1948299"/>
            <a:ext cx="10905435" cy="41960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openai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OpenAI</a:t>
            </a:r>
          </a:p>
          <a:p>
            <a:pPr>
              <a:lnSpc>
                <a:spcPts val="2025"/>
              </a:lnSpc>
              <a:buNone/>
            </a:pP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client = OpenAI(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=os.environ[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response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completions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create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messages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=[{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"role"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"system"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"content"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helpful assistant."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},{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"role"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"user"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  "content"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"What is the capital of France?"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}],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" name="Content Placeholder 6">
            <a:extLst>
              <a:ext uri="{FF2B5EF4-FFF2-40B4-BE49-F238E27FC236}">
                <a16:creationId xmlns:a16="http://schemas.microsoft.com/office/drawing/2014/main" id="{DDFAFC55-BB3A-9467-DA7F-01EEE6C30C7E}"/>
              </a:ext>
            </a:extLst>
          </p:cNvPr>
          <p:cNvSpPr txBox="1">
            <a:spLocks/>
          </p:cNvSpPr>
          <p:nvPr/>
        </p:nvSpPr>
        <p:spPr>
          <a:xfrm>
            <a:off x="588264" y="1355902"/>
            <a:ext cx="10905435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openai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F50CD-3F8F-2EEA-461A-A8E44541DE4C}"/>
              </a:ext>
            </a:extLst>
          </p:cNvPr>
          <p:cNvSpPr txBox="1"/>
          <p:nvPr/>
        </p:nvSpPr>
        <p:spPr>
          <a:xfrm>
            <a:off x="584200" y="6283774"/>
            <a:ext cx="496411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openai_githubmodels.py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832653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933EC-CCC2-7A64-8324-95605C4C7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36114-C068-6911-B3EC-18EA3998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OpenAI function calling ("Tools")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2DFE9C-EFA6-4038-1949-4488513F0F3E}"/>
              </a:ext>
            </a:extLst>
          </p:cNvPr>
          <p:cNvSpPr txBox="1"/>
          <p:nvPr/>
        </p:nvSpPr>
        <p:spPr>
          <a:xfrm>
            <a:off x="509947" y="6211669"/>
            <a:ext cx="8446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Aprende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https://platform.openai.com/docs/guides/function-calling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EE6ED0-53AC-FE43-B1B9-0D5BEBF2F876}"/>
              </a:ext>
            </a:extLst>
          </p:cNvPr>
          <p:cNvSpPr txBox="1"/>
          <p:nvPr/>
        </p:nvSpPr>
        <p:spPr>
          <a:xfrm>
            <a:off x="3407229" y="383233"/>
            <a:ext cx="6814456" cy="3488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598305-C33E-E23E-BFB3-C16F3B468312}"/>
              </a:ext>
            </a:extLst>
          </p:cNvPr>
          <p:cNvSpPr txBox="1"/>
          <p:nvPr/>
        </p:nvSpPr>
        <p:spPr>
          <a:xfrm>
            <a:off x="584199" y="1453623"/>
            <a:ext cx="4960716" cy="41846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[{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"function"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"lookup_weather"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"Lookup the weather for a given city name or zip code."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"parameters"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"object"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"properties"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"city_name"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"The city name"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"zip_code"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{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"type"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"string"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"description"</a:t>
            </a: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"The zip code"</a:t>
            </a:r>
            <a:endParaRPr lang="en-US" sz="16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025"/>
              </a:lnSpc>
            </a:pPr>
            <a:r>
              <a:rPr 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}}}}}]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B23CFF-BFBF-514B-433B-61804D174AF2}"/>
              </a:ext>
            </a:extLst>
          </p:cNvPr>
          <p:cNvSpPr txBox="1"/>
          <p:nvPr/>
        </p:nvSpPr>
        <p:spPr>
          <a:xfrm>
            <a:off x="5789683" y="1453623"/>
            <a:ext cx="5740075" cy="26571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client.chat.completions.create(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"gpt-4o"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=[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"system"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"You're a weather chatbot."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"user"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"whats the weather in nyc?"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=tools,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DEF874-1C39-D64F-0FF4-68BB91AE1EEC}"/>
              </a:ext>
            </a:extLst>
          </p:cNvPr>
          <p:cNvSpPr txBox="1"/>
          <p:nvPr/>
        </p:nvSpPr>
        <p:spPr>
          <a:xfrm>
            <a:off x="584199" y="5783093"/>
            <a:ext cx="45443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completo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openai_functioncalling.py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762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B23E8-90E2-EF43-17B6-3C13403D8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25AC2-C7DD-3CB6-6E1E-7FC127C46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79254"/>
            <a:ext cx="8169170" cy="555152"/>
          </a:xfrm>
        </p:spPr>
        <p:txBody>
          <a:bodyPr/>
          <a:lstStyle/>
          <a:p>
            <a:r>
              <a:rPr lang="en-US"/>
              <a:t>Python AI Agent frameworks 🤖</a:t>
            </a:r>
          </a:p>
        </p:txBody>
      </p:sp>
    </p:spTree>
    <p:extLst>
      <p:ext uri="{BB962C8B-B14F-4D97-AF65-F5344CB8AC3E}">
        <p14:creationId xmlns:p14="http://schemas.microsoft.com/office/powerpoint/2010/main" val="22448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47E39-D1AF-580B-77AF-150E65FD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AI frameworks para </a:t>
            </a:r>
            <a:r>
              <a:rPr lang="en-US" dirty="0" err="1"/>
              <a:t>agentes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3854B-74DF-EC7E-396A-8CCB4476AF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Hoy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experimentar</a:t>
            </a:r>
            <a:r>
              <a:rPr lang="en-US" dirty="0"/>
              <a:t> con </a:t>
            </a:r>
            <a:r>
              <a:rPr lang="en-US" dirty="0" err="1"/>
              <a:t>estos</a:t>
            </a:r>
            <a:r>
              <a:rPr lang="en-US" dirty="0"/>
              <a:t> frameworks: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BF6500-46D7-658F-CC33-72D2BBE63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0214167"/>
              </p:ext>
            </p:extLst>
          </p:nvPr>
        </p:nvGraphicFramePr>
        <p:xfrm>
          <a:off x="653142" y="1999750"/>
          <a:ext cx="11277601" cy="45415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42337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8135264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</a:tblGrid>
              <a:tr h="687883">
                <a:tc>
                  <a:txBody>
                    <a:bodyPr/>
                    <a:lstStyle/>
                    <a:p>
                      <a:r>
                        <a:rPr lang="en-US" sz="240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/>
                        <a:t>Descripción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937714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openai-agents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framework ligero </a:t>
                      </a:r>
                      <a:r>
                        <a:rPr lang="en-US" sz="2400" dirty="0" err="1"/>
                        <a:t>basado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el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paquete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openai</a:t>
                      </a:r>
                      <a:r>
                        <a:rPr lang="en-US" sz="2400" dirty="0"/>
                        <a:t> swarm y con </a:t>
                      </a:r>
                      <a:r>
                        <a:rPr lang="en-US" sz="2400" dirty="0" err="1"/>
                        <a:t>soporte</a:t>
                      </a:r>
                      <a:r>
                        <a:rPr lang="en-US" sz="2400" dirty="0"/>
                        <a:t> para </a:t>
                      </a:r>
                      <a:r>
                        <a:rPr lang="en-US" sz="2400" dirty="0" err="1"/>
                        <a:t>varios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proveedores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9989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pydantic-ai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framework flexible </a:t>
                      </a:r>
                      <a:r>
                        <a:rPr lang="en-US" sz="2400" dirty="0" err="1"/>
                        <a:t>diseñado</a:t>
                      </a:r>
                      <a:r>
                        <a:rPr lang="en-US" sz="2400" dirty="0"/>
                        <a:t> para type safety y </a:t>
                      </a:r>
                      <a:r>
                        <a:rPr lang="en-US" sz="2400" dirty="0" err="1"/>
                        <a:t>observabilidad</a:t>
                      </a:r>
                      <a:r>
                        <a:rPr lang="en-US" sz="2400" dirty="0"/>
                        <a:t>, </a:t>
                      </a:r>
                      <a:r>
                        <a:rPr lang="en-US" sz="2400" dirty="0" err="1"/>
                        <a:t>creado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por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el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equipo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Pydantic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18983"/>
                  </a:ext>
                </a:extLst>
              </a:tr>
              <a:tr h="810248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autogen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framework de Microsoft Research que </a:t>
                      </a:r>
                      <a:r>
                        <a:rPr lang="en-US" sz="2400" dirty="0" err="1"/>
                        <a:t>muestra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patrones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orquestación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agentiva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basados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investigación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721575"/>
                  </a:ext>
                </a:extLst>
              </a:tr>
              <a:tr h="904225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semantic-kernel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framework de Microsoft para apps </a:t>
                      </a:r>
                      <a:r>
                        <a:rPr lang="en-US" sz="2400" dirty="0" err="1"/>
                        <a:t>en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producción</a:t>
                      </a:r>
                      <a:r>
                        <a:rPr lang="en-US" sz="2400" dirty="0"/>
                        <a:t> que </a:t>
                      </a:r>
                      <a:r>
                        <a:rPr lang="en-US" sz="2400" dirty="0" err="1"/>
                        <a:t>trae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funciones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autogen</a:t>
                      </a:r>
                      <a:r>
                        <a:rPr lang="en-US" sz="2400" dirty="0"/>
                        <a:t> e </a:t>
                      </a:r>
                      <a:r>
                        <a:rPr lang="en-US" sz="2400" dirty="0" err="1"/>
                        <a:t>integración</a:t>
                      </a:r>
                      <a:r>
                        <a:rPr lang="en-US" sz="2400" dirty="0"/>
                        <a:t> con Azure.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69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98519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C51B55-8474-9703-EA9A-3CAC58C80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440C-D16D-811B-D3F9-5C1476B9A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Cómo</a:t>
            </a:r>
            <a:r>
              <a:rPr lang="en-US" dirty="0"/>
              <a:t> usar GitHub Models con </a:t>
            </a:r>
            <a:r>
              <a:rPr lang="en-US" dirty="0" err="1"/>
              <a:t>cualquier</a:t>
            </a:r>
            <a:r>
              <a:rPr lang="en-US" dirty="0"/>
              <a:t> framework?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3F3A5-0151-F8C2-4FEE-1D8F097DF8CF}"/>
              </a:ext>
            </a:extLst>
          </p:cNvPr>
          <p:cNvSpPr txBox="1"/>
          <p:nvPr/>
        </p:nvSpPr>
        <p:spPr>
          <a:xfrm>
            <a:off x="588263" y="1176940"/>
            <a:ext cx="1143101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Cuando la API de </a:t>
            </a:r>
            <a:r>
              <a:rPr lang="en-US" sz="2400" dirty="0">
                <a:solidFill>
                  <a:srgbClr val="0069D4"/>
                </a:solidFill>
                <a:latin typeface="Segoe UI" panose="020B0502040204020203" pitchFamily="34" charset="0"/>
                <a:hlinkClick r:id="rId2"/>
              </a:rPr>
              <a:t>OpenAI Chat Completions API</a:t>
            </a:r>
            <a:r>
              <a:rPr lang="en-US" sz="2400" dirty="0">
                <a:solidFill>
                  <a:srgbClr val="1E1E1E"/>
                </a:solidFill>
                <a:latin typeface="Segoe UI" panose="020B0502040204020203" pitchFamily="34" charset="0"/>
              </a:rPr>
              <a:t> </a:t>
            </a:r>
            <a:r>
              <a:rPr lang="en-US" sz="2400" dirty="0"/>
              <a:t>se </a:t>
            </a:r>
            <a:r>
              <a:rPr lang="en-US" sz="2400" dirty="0" err="1"/>
              <a:t>volvió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00FFFF"/>
                </a:highlight>
              </a:rPr>
              <a:t>estándar</a:t>
            </a:r>
            <a:r>
              <a:rPr lang="en-US" sz="2400" dirty="0">
                <a:highlight>
                  <a:srgbClr val="00FFFF"/>
                </a:highlight>
              </a:rPr>
              <a:t> de facto</a:t>
            </a:r>
            <a:r>
              <a:rPr lang="en-US" sz="2400" dirty="0"/>
              <a:t> compatible con </a:t>
            </a:r>
            <a:r>
              <a:rPr lang="en-US" sz="2400" dirty="0" err="1"/>
              <a:t>muchos</a:t>
            </a:r>
            <a:r>
              <a:rPr lang="en-US" sz="2400" dirty="0"/>
              <a:t> </a:t>
            </a:r>
            <a:r>
              <a:rPr lang="en-US" sz="2400" dirty="0" err="1"/>
              <a:t>proveedores</a:t>
            </a:r>
            <a:r>
              <a:rPr lang="en-US" sz="2400" dirty="0"/>
              <a:t> de LLM que no son de OpenAI,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paquetes</a:t>
            </a:r>
            <a:r>
              <a:rPr lang="en-US" sz="2400" dirty="0"/>
              <a:t> de Python para IA </a:t>
            </a:r>
            <a:r>
              <a:rPr lang="en-US" sz="2400" dirty="0" err="1"/>
              <a:t>añadieron</a:t>
            </a:r>
            <a:r>
              <a:rPr lang="en-US" sz="2400" dirty="0"/>
              <a:t> </a:t>
            </a:r>
            <a:r>
              <a:rPr lang="en-US" sz="2400" dirty="0" err="1"/>
              <a:t>soporte</a:t>
            </a:r>
            <a:r>
              <a:rPr lang="en-US" sz="2400" dirty="0"/>
              <a:t> para endpoints </a:t>
            </a:r>
            <a:r>
              <a:rPr lang="en-US" sz="2400" dirty="0" err="1"/>
              <a:t>tipo</a:t>
            </a:r>
            <a:r>
              <a:rPr lang="en-US" sz="2400" dirty="0"/>
              <a:t> OpenAI.</a:t>
            </a:r>
            <a:endParaRPr lang="en-US" sz="2400" dirty="0">
              <a:solidFill>
                <a:srgbClr val="1E1E1E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GitHub Models </a:t>
            </a:r>
            <a:r>
              <a:rPr lang="en-US" sz="2400" dirty="0" err="1"/>
              <a:t>ofrece</a:t>
            </a:r>
            <a:r>
              <a:rPr lang="en-US" sz="2400" dirty="0"/>
              <a:t> endpoints compatibles con OpenAI para </a:t>
            </a:r>
            <a:r>
              <a:rPr lang="en-US" sz="2400" dirty="0" err="1"/>
              <a:t>modelos</a:t>
            </a:r>
            <a:r>
              <a:rPr lang="en-US" sz="2400" dirty="0"/>
              <a:t> de chat, </a:t>
            </a:r>
            <a:r>
              <a:rPr lang="en-US" sz="2400" dirty="0" err="1"/>
              <a:t>incluso</a:t>
            </a:r>
            <a:r>
              <a:rPr lang="en-US" sz="2400" dirty="0"/>
              <a:t> para </a:t>
            </a:r>
            <a:r>
              <a:rPr lang="en-US" sz="2400" dirty="0" err="1"/>
              <a:t>modelos</a:t>
            </a:r>
            <a:r>
              <a:rPr lang="en-US" sz="2400" dirty="0"/>
              <a:t> que no son de OpenAI.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Por </a:t>
            </a:r>
            <a:r>
              <a:rPr lang="en-US" sz="2400" dirty="0" err="1"/>
              <a:t>eso</a:t>
            </a:r>
            <a:r>
              <a:rPr lang="en-US" sz="2400" dirty="0"/>
              <a:t>, </a:t>
            </a:r>
            <a:r>
              <a:rPr lang="en-US" sz="2400" dirty="0" err="1"/>
              <a:t>cualquier</a:t>
            </a:r>
            <a:r>
              <a:rPr lang="en-US" sz="2400" dirty="0"/>
              <a:t> framework de Python para IA que </a:t>
            </a:r>
            <a:r>
              <a:rPr lang="en-US" sz="2400" dirty="0" err="1"/>
              <a:t>soporte</a:t>
            </a:r>
            <a:r>
              <a:rPr lang="en-US" sz="2400" dirty="0"/>
              <a:t> endpoints </a:t>
            </a:r>
            <a:r>
              <a:rPr lang="en-US" sz="2400" dirty="0" err="1"/>
              <a:t>estilo</a:t>
            </a:r>
            <a:r>
              <a:rPr lang="en-US" sz="2400" dirty="0"/>
              <a:t> OpenAI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usarse</a:t>
            </a:r>
            <a:r>
              <a:rPr lang="en-US" sz="2400" dirty="0"/>
              <a:t> con GitHub Models también.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rgbClr val="1E1E1E"/>
              </a:solidFill>
              <a:latin typeface="Segoe UI" panose="020B0502040204020203" pitchFamily="34" charset="0"/>
            </a:endParaRPr>
          </a:p>
          <a:p>
            <a:r>
              <a:rPr lang="en-US" sz="2400" b="1" dirty="0" err="1"/>
              <a:t>Estrategia</a:t>
            </a:r>
            <a:r>
              <a:rPr lang="en-US" sz="2400" b="1" dirty="0"/>
              <a:t> general: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Revisa la </a:t>
            </a:r>
            <a:r>
              <a:rPr lang="en-US" sz="2400" dirty="0" err="1"/>
              <a:t>documentación</a:t>
            </a:r>
            <a:r>
              <a:rPr lang="en-US" sz="2400" dirty="0"/>
              <a:t> del framework para </a:t>
            </a:r>
            <a:r>
              <a:rPr lang="en-US" sz="2400" dirty="0" err="1"/>
              <a:t>ver</a:t>
            </a:r>
            <a:r>
              <a:rPr lang="en-US" sz="2400" dirty="0"/>
              <a:t> </a:t>
            </a:r>
            <a:r>
              <a:rPr lang="en-US" sz="2400" dirty="0" err="1"/>
              <a:t>cómo</a:t>
            </a:r>
            <a:r>
              <a:rPr lang="en-US" sz="2400" dirty="0"/>
              <a:t> </a:t>
            </a:r>
            <a:r>
              <a:rPr lang="en-US" sz="2400" dirty="0" err="1"/>
              <a:t>implementa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b="1" dirty="0" err="1"/>
              <a:t>soporte</a:t>
            </a:r>
            <a:r>
              <a:rPr lang="en-US" sz="2400" b="1" dirty="0"/>
              <a:t> de OpenAI</a:t>
            </a:r>
            <a:endParaRPr lang="en-US" sz="2400" b="1" dirty="0">
              <a:solidFill>
                <a:srgbClr val="1E1E1E"/>
              </a:solidFill>
              <a:latin typeface="Segoe UI" panose="020B0502040204020203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Personaliza</a:t>
            </a:r>
            <a:r>
              <a:rPr lang="en-US" sz="2400" dirty="0"/>
              <a:t> la </a:t>
            </a:r>
            <a:r>
              <a:rPr lang="en-US" sz="2400" b="1" dirty="0"/>
              <a:t>URL base</a:t>
            </a:r>
            <a:r>
              <a:rPr lang="en-US" sz="2400" dirty="0"/>
              <a:t> y la clave </a:t>
            </a:r>
            <a:r>
              <a:rPr lang="en-US" sz="2400" b="1" dirty="0"/>
              <a:t>(API key) </a:t>
            </a:r>
            <a:r>
              <a:rPr lang="en-US" sz="2400" dirty="0"/>
              <a:t>para que </a:t>
            </a:r>
            <a:r>
              <a:rPr lang="en-US" sz="2400" dirty="0" err="1"/>
              <a:t>apunten</a:t>
            </a:r>
            <a:r>
              <a:rPr lang="en-US" sz="2400" dirty="0"/>
              <a:t> a GitHub Models.</a:t>
            </a:r>
          </a:p>
          <a:p>
            <a:pPr marL="457200" indent="-457200" algn="l">
              <a:buFont typeface="+mj-lt"/>
              <a:buAutoNum type="arabicPeriod"/>
            </a:pPr>
            <a:endParaRPr lang="en-US" sz="2400" b="0" i="0" dirty="0">
              <a:solidFill>
                <a:srgbClr val="1E1E1E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62B8B-511F-7F21-7B6A-5418DC610142}"/>
              </a:ext>
            </a:extLst>
          </p:cNvPr>
          <p:cNvSpPr txBox="1"/>
          <p:nvPr/>
        </p:nvSpPr>
        <p:spPr>
          <a:xfrm>
            <a:off x="588263" y="5969913"/>
            <a:ext cx="1152071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hlinkClick r:id="rId3"/>
              </a:rPr>
              <a:t>https://aka.ms/agentshack/githubmodels-agentframeworks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85330644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FA459-1470-428B-7925-113CEEA1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C2CF4-C7A9-E45D-02B2-5ED58553D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-agents: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básico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4E63C8-5554-FB50-EFCB-1B64596AFFA0}"/>
              </a:ext>
            </a:extLst>
          </p:cNvPr>
          <p:cNvSpPr txBox="1"/>
          <p:nvPr/>
        </p:nvSpPr>
        <p:spPr>
          <a:xfrm>
            <a:off x="588263" y="2003604"/>
            <a:ext cx="11081223" cy="40421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agents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openai</a:t>
            </a:r>
          </a:p>
          <a:p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AsyncOpenAI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agents.OpenAIChatCompletionsModel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agents.Agent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"Spanish Tutor"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Spanish tutor, only respond in Spanish!"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F3B3A5-0917-D1E3-C7C9-FEF9D1EA7DBF}"/>
              </a:ext>
            </a:extLst>
          </p:cNvPr>
          <p:cNvSpPr txBox="1"/>
          <p:nvPr/>
        </p:nvSpPr>
        <p:spPr>
          <a:xfrm>
            <a:off x="588263" y="1169731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Conéctate</a:t>
            </a:r>
            <a:r>
              <a:rPr lang="en-US" sz="2400" dirty="0"/>
              <a:t> a GitHub Models </a:t>
            </a:r>
            <a:r>
              <a:rPr lang="en-US" sz="2400" dirty="0" err="1"/>
              <a:t>pasando</a:t>
            </a:r>
            <a:r>
              <a:rPr lang="en-US" sz="2400" dirty="0"/>
              <a:t> </a:t>
            </a:r>
            <a:r>
              <a:rPr lang="en-US" sz="2400" dirty="0" err="1"/>
              <a:t>directamente</a:t>
            </a:r>
            <a:r>
              <a:rPr lang="en-US" sz="2400" dirty="0"/>
              <a:t> un </a:t>
            </a:r>
            <a:r>
              <a:rPr lang="en-US" sz="2400" dirty="0" err="1"/>
              <a:t>objeto</a:t>
            </a:r>
            <a:r>
              <a:rPr lang="en-US" sz="2400" dirty="0"/>
              <a:t> </a:t>
            </a:r>
            <a:r>
              <a:rPr lang="en-US" sz="23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openai.AsyncOpenAI</a:t>
            </a:r>
            <a:r>
              <a:rPr lang="en-US" sz="2300" b="1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: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6E13D-810F-9AF1-F679-7E92E7F32F84}"/>
              </a:ext>
            </a:extLst>
          </p:cNvPr>
          <p:cNvSpPr txBox="1"/>
          <p:nvPr/>
        </p:nvSpPr>
        <p:spPr>
          <a:xfrm>
            <a:off x="588263" y="6164837"/>
            <a:ext cx="48228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openai_agents_basic.py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818844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18048-17A8-C333-48C0-12125922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B31CE-3B5D-E1A7-B3C6-8AE03A31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sz="2800" dirty="0" err="1">
                <a:latin typeface="+mn-lt"/>
              </a:rPr>
              <a:t>agente</a:t>
            </a:r>
            <a:r>
              <a:rPr lang="en-US" sz="2800" dirty="0">
                <a:latin typeface="+mn-lt"/>
              </a:rPr>
              <a:t> singular con </a:t>
            </a:r>
            <a:r>
              <a:rPr lang="en-US" sz="2800" dirty="0" err="1">
                <a:latin typeface="+mn-lt"/>
              </a:rPr>
              <a:t>herramientas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990E70-0A70-EB82-2B01-E4827C6F6259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1203259" y="3789869"/>
            <a:ext cx="1157273" cy="96415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D43693A-E249-2B8E-9A2F-5780D6468423}"/>
              </a:ext>
            </a:extLst>
          </p:cNvPr>
          <p:cNvSpPr txBox="1"/>
          <p:nvPr/>
        </p:nvSpPr>
        <p:spPr>
          <a:xfrm>
            <a:off x="588263" y="1368266"/>
            <a:ext cx="1154756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El </a:t>
            </a:r>
            <a:r>
              <a:rPr lang="en-US" sz="2400" dirty="0" err="1"/>
              <a:t>agente</a:t>
            </a:r>
            <a:r>
              <a:rPr lang="en-US" sz="2400" dirty="0"/>
              <a:t> decide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herramienta</a:t>
            </a:r>
            <a:r>
              <a:rPr lang="en-US" sz="2400" dirty="0"/>
              <a:t> usar y </a:t>
            </a:r>
            <a:r>
              <a:rPr lang="en-US" sz="2400" dirty="0" err="1"/>
              <a:t>qué</a:t>
            </a:r>
            <a:r>
              <a:rPr lang="en-US" sz="2400" dirty="0"/>
              <a:t> </a:t>
            </a:r>
            <a:r>
              <a:rPr lang="en-US" sz="2400" dirty="0" err="1"/>
              <a:t>argumentos</a:t>
            </a:r>
            <a:r>
              <a:rPr lang="en-US" sz="2400" dirty="0"/>
              <a:t> </a:t>
            </a:r>
            <a:r>
              <a:rPr lang="en-US" sz="2400" dirty="0" err="1"/>
              <a:t>enviar</a:t>
            </a:r>
            <a:r>
              <a:rPr lang="en-US" sz="2400" dirty="0"/>
              <a:t>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DC070F8-E8CD-B097-5AA6-176BA9A52EE7}"/>
              </a:ext>
            </a:extLst>
          </p:cNvPr>
          <p:cNvSpPr/>
          <p:nvPr/>
        </p:nvSpPr>
        <p:spPr bwMode="auto">
          <a:xfrm>
            <a:off x="588263" y="4754022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2D7A4F-94AB-F885-F0BA-C91A3440C141}"/>
              </a:ext>
            </a:extLst>
          </p:cNvPr>
          <p:cNvSpPr/>
          <p:nvPr/>
        </p:nvSpPr>
        <p:spPr bwMode="auto">
          <a:xfrm>
            <a:off x="1754187" y="3111261"/>
            <a:ext cx="1419497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LLM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EBDC540-B10D-AC51-F862-FFA5C6AA7B05}"/>
              </a:ext>
            </a:extLst>
          </p:cNvPr>
          <p:cNvSpPr/>
          <p:nvPr/>
        </p:nvSpPr>
        <p:spPr bwMode="auto">
          <a:xfrm>
            <a:off x="1904817" y="4770351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57A190-11C7-0B99-C0E1-0CFBFC6CC054}"/>
              </a:ext>
            </a:extLst>
          </p:cNvPr>
          <p:cNvSpPr/>
          <p:nvPr/>
        </p:nvSpPr>
        <p:spPr bwMode="auto">
          <a:xfrm>
            <a:off x="3250770" y="4803305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C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3CE14E8-39C3-D012-BFB1-9BCD911CB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39" y="2906250"/>
            <a:ext cx="7112789" cy="243840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617BCA9-8A5D-DF0C-7F7A-517DC863907E}"/>
              </a:ext>
            </a:extLst>
          </p:cNvPr>
          <p:cNvSpPr txBox="1"/>
          <p:nvPr/>
        </p:nvSpPr>
        <p:spPr>
          <a:xfrm>
            <a:off x="1402515" y="5743994"/>
            <a:ext cx="28385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Arquitectura</a:t>
            </a:r>
            <a:r>
              <a:rPr lang="en-US" sz="2400" dirty="0"/>
              <a:t> general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342820-7255-3E99-63D9-BA0C92A65462}"/>
              </a:ext>
            </a:extLst>
          </p:cNvPr>
          <p:cNvSpPr txBox="1"/>
          <p:nvPr/>
        </p:nvSpPr>
        <p:spPr>
          <a:xfrm>
            <a:off x="7238314" y="5743994"/>
            <a:ext cx="372577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Ejemplo</a:t>
            </a:r>
            <a:r>
              <a:rPr lang="en-US" sz="2400" dirty="0"/>
              <a:t>: </a:t>
            </a:r>
            <a:r>
              <a:rPr lang="en-US" sz="2400" dirty="0" err="1"/>
              <a:t>planificador</a:t>
            </a:r>
            <a:r>
              <a:rPr lang="en-US" sz="2400" dirty="0"/>
              <a:t> de fin de </a:t>
            </a:r>
            <a:r>
              <a:rPr lang="en-US" sz="2400" dirty="0" err="1"/>
              <a:t>semana</a:t>
            </a:r>
            <a:endParaRPr lang="en-US" sz="240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373BE9C-56C5-6162-1B2E-53866C42B597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1402515" y="3797690"/>
            <a:ext cx="1061421" cy="97723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DB85BA0-7F8E-47BD-A783-363B9F87CC02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2463936" y="3797690"/>
            <a:ext cx="18874" cy="98488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9FFB516-A9EE-ADB9-BCE1-3C67B4CD6D1C}"/>
              </a:ext>
            </a:extLst>
          </p:cNvPr>
          <p:cNvCxnSpPr>
            <a:cxnSpLocks/>
          </p:cNvCxnSpPr>
          <p:nvPr/>
        </p:nvCxnSpPr>
        <p:spPr>
          <a:xfrm>
            <a:off x="2578906" y="3778926"/>
            <a:ext cx="0" cy="9816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B156F7C-9ED0-D791-A1DF-BF9D90E06C63}"/>
              </a:ext>
            </a:extLst>
          </p:cNvPr>
          <p:cNvCxnSpPr>
            <a:cxnSpLocks/>
          </p:cNvCxnSpPr>
          <p:nvPr/>
        </p:nvCxnSpPr>
        <p:spPr>
          <a:xfrm>
            <a:off x="2663192" y="3836694"/>
            <a:ext cx="1030736" cy="100121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F7FB38-F25E-DA59-5552-622833ADA178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2797281" y="3789869"/>
            <a:ext cx="1068485" cy="10134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355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6180B-DF77-A1C3-6448-6044AD5B3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39741-A50D-81D6-13B0-A6378B3C4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-agents: </a:t>
            </a:r>
            <a:r>
              <a:rPr lang="en-US" dirty="0" err="1"/>
              <a:t>Agente</a:t>
            </a:r>
            <a:r>
              <a:rPr lang="en-US" dirty="0"/>
              <a:t> singular con </a:t>
            </a:r>
            <a:r>
              <a:rPr lang="en-US" dirty="0" err="1"/>
              <a:t>herramientas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D809-9D78-5544-3473-55512FA4FD8F}"/>
              </a:ext>
            </a:extLst>
          </p:cNvPr>
          <p:cNvSpPr txBox="1"/>
          <p:nvPr/>
        </p:nvSpPr>
        <p:spPr>
          <a:xfrm>
            <a:off x="588263" y="2003604"/>
            <a:ext cx="11081223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@function_tool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get_activities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date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 -&gt;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list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  return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[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{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"name"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"Hiking"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"location"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{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"name"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"Beach"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"location"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{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"name"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"Museum"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"location"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city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},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]</a:t>
            </a: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8000"/>
                </a:solidFill>
                <a:latin typeface="Menlo" panose="020B0609030804020204" pitchFamily="49" charset="0"/>
              </a:rPr>
              <a:t># more tools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108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"Weekend Planner"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help users plan their weekends."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get_activities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get_current_date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B2E0C2-8CA9-9687-F436-7EF2391EF553}"/>
              </a:ext>
            </a:extLst>
          </p:cNvPr>
          <p:cNvSpPr txBox="1"/>
          <p:nvPr/>
        </p:nvSpPr>
        <p:spPr>
          <a:xfrm>
            <a:off x="588262" y="1149411"/>
            <a:ext cx="1101851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Defina </a:t>
            </a:r>
            <a:r>
              <a:rPr lang="en-US" sz="2400" dirty="0" err="1"/>
              <a:t>nuevas</a:t>
            </a:r>
            <a:r>
              <a:rPr lang="en-US" sz="2400" dirty="0"/>
              <a:t> </a:t>
            </a:r>
            <a:r>
              <a:rPr lang="en-US" sz="2400" dirty="0" err="1">
                <a:highlight>
                  <a:srgbClr val="FFFF00"/>
                </a:highlight>
              </a:rPr>
              <a:t>herramientas</a:t>
            </a:r>
            <a:r>
              <a:rPr lang="en-US" sz="2400" dirty="0"/>
              <a:t> </a:t>
            </a:r>
            <a:r>
              <a:rPr lang="en-US" sz="2400" dirty="0" err="1"/>
              <a:t>usando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decorador</a:t>
            </a:r>
            <a:r>
              <a:rPr lang="en-US" sz="2400" dirty="0"/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function_tool</a:t>
            </a:r>
            <a:r>
              <a:rPr lang="en-US" sz="2400" dirty="0"/>
              <a:t> y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argumento</a:t>
            </a:r>
            <a:r>
              <a:rPr lang="en-US" sz="2400" dirty="0"/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tools</a:t>
            </a:r>
            <a:r>
              <a:rPr lang="en-US" sz="2400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8B0C69-4D05-FD44-A73C-FC3A83D4B99C}"/>
              </a:ext>
            </a:extLst>
          </p:cNvPr>
          <p:cNvSpPr txBox="1"/>
          <p:nvPr/>
        </p:nvSpPr>
        <p:spPr>
          <a:xfrm>
            <a:off x="588263" y="6164837"/>
            <a:ext cx="481304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openai_agents_tools.py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00912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D7FA3-E063-2FAF-7095-B4E3EDA95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52CF8-5420-F2BE-A62E-5544A3F1E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sz="3200" dirty="0" err="1">
                <a:latin typeface="+mn-lt"/>
              </a:rPr>
              <a:t>Agente</a:t>
            </a:r>
            <a:r>
              <a:rPr lang="en-US" sz="3200" dirty="0">
                <a:latin typeface="+mn-lt"/>
              </a:rPr>
              <a:t> Supervisor con </a:t>
            </a:r>
            <a:r>
              <a:rPr lang="en-US" sz="3200" dirty="0" err="1">
                <a:latin typeface="+mn-lt"/>
              </a:rPr>
              <a:t>Subagentes</a:t>
            </a:r>
            <a:endParaRPr lang="en-US" dirty="0">
              <a:latin typeface="+mn-l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2EF4788-ECF4-A5FE-6BAD-9673ECAC4440}"/>
              </a:ext>
            </a:extLst>
          </p:cNvPr>
          <p:cNvCxnSpPr>
            <a:cxnSpLocks/>
          </p:cNvCxnSpPr>
          <p:nvPr/>
        </p:nvCxnSpPr>
        <p:spPr>
          <a:xfrm flipH="1">
            <a:off x="1382230" y="3486626"/>
            <a:ext cx="1157273" cy="96415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203D405-4938-5C0D-0343-B4B650069B3E}"/>
              </a:ext>
            </a:extLst>
          </p:cNvPr>
          <p:cNvSpPr txBox="1"/>
          <p:nvPr/>
        </p:nvSpPr>
        <p:spPr>
          <a:xfrm>
            <a:off x="588263" y="1632426"/>
            <a:ext cx="1077642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El </a:t>
            </a:r>
            <a:r>
              <a:rPr lang="en-US" sz="2000" dirty="0" err="1"/>
              <a:t>agente</a:t>
            </a:r>
            <a:r>
              <a:rPr lang="en-US" sz="2000" dirty="0"/>
              <a:t> </a:t>
            </a:r>
            <a:r>
              <a:rPr lang="en-US" sz="2000" b="1" dirty="0"/>
              <a:t>supervisor</a:t>
            </a:r>
            <a:r>
              <a:rPr lang="en-US" sz="2000" dirty="0"/>
              <a:t> decide </a:t>
            </a:r>
            <a:r>
              <a:rPr lang="en-US" sz="2000" dirty="0" err="1"/>
              <a:t>qué</a:t>
            </a:r>
            <a:r>
              <a:rPr lang="en-US" sz="2000" dirty="0"/>
              <a:t> </a:t>
            </a:r>
            <a:r>
              <a:rPr lang="en-US" sz="2000" dirty="0" err="1"/>
              <a:t>agentes</a:t>
            </a:r>
            <a:r>
              <a:rPr lang="en-US" sz="2000" dirty="0"/>
              <a:t> </a:t>
            </a:r>
            <a:r>
              <a:rPr lang="en-US" sz="2000" b="1" dirty="0" err="1"/>
              <a:t>especialistas</a:t>
            </a:r>
            <a:r>
              <a:rPr lang="en-US" sz="2000" dirty="0"/>
              <a:t> </a:t>
            </a:r>
            <a:r>
              <a:rPr lang="en-US" sz="2000" dirty="0" err="1"/>
              <a:t>deben</a:t>
            </a:r>
            <a:r>
              <a:rPr lang="en-US" sz="2000" dirty="0"/>
              <a:t> </a:t>
            </a:r>
            <a:r>
              <a:rPr lang="en-US" sz="2000" dirty="0" err="1"/>
              <a:t>encargarse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tarea</a:t>
            </a:r>
            <a:r>
              <a:rPr lang="en-US" sz="2000" dirty="0"/>
              <a:t>.</a:t>
            </a:r>
            <a:br>
              <a:rPr lang="en-US" sz="2000" dirty="0"/>
            </a:br>
            <a:r>
              <a:rPr lang="en-US" sz="2000" dirty="0"/>
              <a:t>Cada </a:t>
            </a:r>
            <a:r>
              <a:rPr lang="en-US" sz="2000" dirty="0" err="1"/>
              <a:t>agente</a:t>
            </a:r>
            <a:r>
              <a:rPr lang="en-US" sz="2000" dirty="0"/>
              <a:t> </a:t>
            </a:r>
            <a:r>
              <a:rPr lang="en-US" sz="2000" dirty="0" err="1"/>
              <a:t>aún</a:t>
            </a:r>
            <a:r>
              <a:rPr lang="en-US" sz="2000" dirty="0"/>
              <a:t> </a:t>
            </a:r>
            <a:r>
              <a:rPr lang="en-US" sz="2000" dirty="0" err="1"/>
              <a:t>puede</a:t>
            </a:r>
            <a:r>
              <a:rPr lang="en-US" sz="2000" dirty="0"/>
              <a:t> </a:t>
            </a:r>
            <a:r>
              <a:rPr lang="en-US" sz="2000" dirty="0" err="1"/>
              <a:t>tener</a:t>
            </a:r>
            <a:r>
              <a:rPr lang="en-US" sz="2000" dirty="0"/>
              <a:t> </a:t>
            </a:r>
            <a:r>
              <a:rPr lang="en-US" sz="2000" dirty="0" err="1"/>
              <a:t>herramientas</a:t>
            </a:r>
            <a:r>
              <a:rPr lang="en-US" sz="2000" dirty="0"/>
              <a:t> </a:t>
            </a:r>
            <a:r>
              <a:rPr lang="en-US" sz="2000" dirty="0" err="1"/>
              <a:t>asociadas</a:t>
            </a:r>
            <a:r>
              <a:rPr lang="en-US" sz="2000" dirty="0"/>
              <a:t> para usar.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D939238-0639-6228-1AF9-72203A4924E5}"/>
              </a:ext>
            </a:extLst>
          </p:cNvPr>
          <p:cNvSpPr/>
          <p:nvPr/>
        </p:nvSpPr>
        <p:spPr bwMode="auto">
          <a:xfrm>
            <a:off x="1409804" y="2797569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Supervisor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D75992-1586-6E88-A1E4-0FF7D6EADE80}"/>
              </a:ext>
            </a:extLst>
          </p:cNvPr>
          <p:cNvSpPr txBox="1"/>
          <p:nvPr/>
        </p:nvSpPr>
        <p:spPr>
          <a:xfrm>
            <a:off x="1369934" y="6031468"/>
            <a:ext cx="28385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Arquitectura</a:t>
            </a:r>
            <a:r>
              <a:rPr lang="en-US" sz="2400" dirty="0"/>
              <a:t> general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2E2A40-8BBD-545C-D073-8196E6AB1D73}"/>
              </a:ext>
            </a:extLst>
          </p:cNvPr>
          <p:cNvSpPr txBox="1"/>
          <p:nvPr/>
        </p:nvSpPr>
        <p:spPr>
          <a:xfrm>
            <a:off x="6966605" y="6031468"/>
            <a:ext cx="464017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Multilingual weather example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38E3720-4A84-02AD-B1F3-3512280C774C}"/>
              </a:ext>
            </a:extLst>
          </p:cNvPr>
          <p:cNvCxnSpPr>
            <a:cxnSpLocks/>
            <a:stCxn id="22" idx="2"/>
            <a:endCxn id="5" idx="0"/>
          </p:cNvCxnSpPr>
          <p:nvPr/>
        </p:nvCxnSpPr>
        <p:spPr>
          <a:xfrm flipH="1">
            <a:off x="1581486" y="3483998"/>
            <a:ext cx="1145785" cy="99473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DD67BF-5485-E3CA-EA62-EE5435F2CE68}"/>
              </a:ext>
            </a:extLst>
          </p:cNvPr>
          <p:cNvCxnSpPr>
            <a:cxnSpLocks/>
          </p:cNvCxnSpPr>
          <p:nvPr/>
        </p:nvCxnSpPr>
        <p:spPr>
          <a:xfrm>
            <a:off x="2884872" y="3505394"/>
            <a:ext cx="988027" cy="102927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FB3B124-814B-D955-463A-2A280652CF6E}"/>
              </a:ext>
            </a:extLst>
          </p:cNvPr>
          <p:cNvCxnSpPr>
            <a:cxnSpLocks/>
          </p:cNvCxnSpPr>
          <p:nvPr/>
        </p:nvCxnSpPr>
        <p:spPr>
          <a:xfrm>
            <a:off x="3049014" y="3497324"/>
            <a:ext cx="1068485" cy="10134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7E022AF-EBF7-91CD-4E4E-589F624F6FA8}"/>
              </a:ext>
            </a:extLst>
          </p:cNvPr>
          <p:cNvSpPr/>
          <p:nvPr/>
        </p:nvSpPr>
        <p:spPr bwMode="auto">
          <a:xfrm>
            <a:off x="871737" y="4478736"/>
            <a:ext cx="1419497" cy="686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0AA889-4D98-4DE9-08AC-F0FCDF3F8F27}"/>
              </a:ext>
            </a:extLst>
          </p:cNvPr>
          <p:cNvSpPr/>
          <p:nvPr/>
        </p:nvSpPr>
        <p:spPr bwMode="auto">
          <a:xfrm>
            <a:off x="3334988" y="4502690"/>
            <a:ext cx="1419497" cy="6864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B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808721-75A7-FED2-715E-1C3E1323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7516" y="2316480"/>
            <a:ext cx="3073730" cy="352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2633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A037-3C35-30B7-0F1E-08386DCA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GitHub Models</a:t>
            </a:r>
          </a:p>
        </p:txBody>
      </p:sp>
    </p:spTree>
    <p:extLst>
      <p:ext uri="{BB962C8B-B14F-4D97-AF65-F5344CB8AC3E}">
        <p14:creationId xmlns:p14="http://schemas.microsoft.com/office/powerpoint/2010/main" val="341671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34D0C-FCF9-36EB-DFCB-BC699B041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DF54F-0D00-1855-3D53-748B609F8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-agents: </a:t>
            </a:r>
            <a:r>
              <a:rPr lang="en-US" dirty="0" err="1"/>
              <a:t>Agente</a:t>
            </a:r>
            <a:r>
              <a:rPr lang="en-US" dirty="0"/>
              <a:t> supervisor con handoffs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2EC09-109C-C3E5-8B2E-931F52862546}"/>
              </a:ext>
            </a:extLst>
          </p:cNvPr>
          <p:cNvSpPr txBox="1"/>
          <p:nvPr/>
        </p:nvSpPr>
        <p:spPr>
          <a:xfrm>
            <a:off x="588263" y="2003604"/>
            <a:ext cx="11268457" cy="39600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spanish_agent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"Spanish agent"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only speak Spanish."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70C1"/>
                </a:solidFill>
                <a:latin typeface="Menlo" panose="020B0609030804020204" pitchFamily="49" charset="0"/>
              </a:rPr>
              <a:t>MODEL_NAME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2025"/>
              </a:lnSpc>
              <a:buNone/>
            </a:pP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english_agent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"English agent"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only speak English"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70C1"/>
                </a:solidFill>
                <a:latin typeface="Menlo" panose="020B0609030804020204" pitchFamily="49" charset="0"/>
              </a:rPr>
              <a:t>MODEL_NAME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triage_agent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"Triage agent"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"Handoff to appropriate agent based on language of the request."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handoffs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spanish_agent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english_agent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OpenAIChatCompletionsModel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70C1"/>
                </a:solidFill>
                <a:latin typeface="Menlo" panose="020B0609030804020204" pitchFamily="49" charset="0"/>
              </a:rPr>
              <a:t>MODEL_NAME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0676C-9FB5-7FC8-8C16-86E8074D84AE}"/>
              </a:ext>
            </a:extLst>
          </p:cNvPr>
          <p:cNvSpPr txBox="1"/>
          <p:nvPr/>
        </p:nvSpPr>
        <p:spPr>
          <a:xfrm>
            <a:off x="588263" y="6082763"/>
            <a:ext cx="524323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openai_agents_handoffs.py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BD57C1-6EAB-E25C-4932-3236AD9F2378}"/>
              </a:ext>
            </a:extLst>
          </p:cNvPr>
          <p:cNvSpPr txBox="1"/>
          <p:nvPr/>
        </p:nvSpPr>
        <p:spPr>
          <a:xfrm>
            <a:off x="588263" y="1515171"/>
            <a:ext cx="1047068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Usa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handoffs</a:t>
            </a:r>
            <a:r>
              <a:rPr lang="en-US" sz="2400" dirty="0"/>
              <a:t> para </a:t>
            </a:r>
            <a:r>
              <a:rPr lang="en-US" sz="2400" dirty="0" err="1"/>
              <a:t>indicar</a:t>
            </a:r>
            <a:r>
              <a:rPr lang="en-US" sz="2400" dirty="0"/>
              <a:t> </a:t>
            </a:r>
            <a:r>
              <a:rPr lang="en-US" sz="2400" dirty="0" err="1"/>
              <a:t>cuándo</a:t>
            </a:r>
            <a:r>
              <a:rPr lang="en-US" sz="2400" dirty="0"/>
              <a:t> un </a:t>
            </a:r>
            <a:r>
              <a:rPr lang="en-US" sz="2400" dirty="0" err="1"/>
              <a:t>agente</a:t>
            </a:r>
            <a:r>
              <a:rPr lang="en-US" sz="2400" dirty="0"/>
              <a:t>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delegar</a:t>
            </a:r>
            <a:r>
              <a:rPr lang="en-US" sz="2400" dirty="0"/>
              <a:t> a </a:t>
            </a:r>
            <a:r>
              <a:rPr lang="en-US" sz="2400" dirty="0" err="1"/>
              <a:t>otros</a:t>
            </a:r>
            <a:r>
              <a:rPr lang="en-US" sz="2400" dirty="0"/>
              <a:t> </a:t>
            </a:r>
            <a:r>
              <a:rPr lang="en-US" sz="2400" dirty="0" err="1"/>
              <a:t>agentes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9695336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8DF61-631B-CF62-D597-0E1E9DCE5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DEBEE-2AD6-0A4C-94E9-63B71BCF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openai</a:t>
            </a:r>
            <a:r>
              <a:rPr lang="en-US" dirty="0"/>
              <a:t>-agents: ¿</a:t>
            </a:r>
            <a:r>
              <a:rPr lang="en-US" dirty="0" err="1"/>
              <a:t>Cuándo</a:t>
            </a:r>
            <a:r>
              <a:rPr lang="en-US" dirty="0"/>
              <a:t> </a:t>
            </a:r>
            <a:r>
              <a:rPr lang="en-US" dirty="0" err="1"/>
              <a:t>usarlo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6EE4B-9201-3FC1-6093-88689DDACCCB}"/>
              </a:ext>
            </a:extLst>
          </p:cNvPr>
          <p:cNvSpPr txBox="1"/>
          <p:nvPr/>
        </p:nvSpPr>
        <p:spPr>
          <a:xfrm>
            <a:off x="588263" y="1515171"/>
            <a:ext cx="4887251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Ofrece</a:t>
            </a:r>
            <a:r>
              <a:rPr lang="en-US" sz="2400" dirty="0"/>
              <a:t>:</a:t>
            </a:r>
          </a:p>
          <a:p>
            <a:endParaRPr lang="en-US" sz="2400" dirty="0" err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Handoffs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Guardrails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MCP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Tracing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8249AA-62CE-AA94-43EC-538ACEAFCAC2}"/>
              </a:ext>
            </a:extLst>
          </p:cNvPr>
          <p:cNvSpPr txBox="1"/>
          <p:nvPr/>
        </p:nvSpPr>
        <p:spPr>
          <a:xfrm>
            <a:off x="5475514" y="1500083"/>
            <a:ext cx="65532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 err="1"/>
              <a:t>Podrías</a:t>
            </a:r>
            <a:r>
              <a:rPr lang="en-US" sz="2400" dirty="0"/>
              <a:t> </a:t>
            </a:r>
            <a:r>
              <a:rPr lang="en-US" sz="2400" dirty="0" err="1"/>
              <a:t>elegir</a:t>
            </a:r>
            <a:r>
              <a:rPr lang="en-US" sz="2400" dirty="0"/>
              <a:t>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openai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‑agents </a:t>
            </a:r>
            <a:r>
              <a:rPr lang="en-US" sz="2400" dirty="0" err="1"/>
              <a:t>si</a:t>
            </a:r>
            <a:r>
              <a:rPr lang="en-US" sz="2400" dirty="0"/>
              <a:t>…</a:t>
            </a:r>
          </a:p>
          <a:p>
            <a:pPr algn="l"/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Ya </a:t>
            </a:r>
            <a:r>
              <a:rPr lang="en-US" sz="2400" dirty="0" err="1"/>
              <a:t>estás</a:t>
            </a:r>
            <a:r>
              <a:rPr lang="en-US" sz="2400" dirty="0"/>
              <a:t> </a:t>
            </a:r>
            <a:r>
              <a:rPr lang="en-US" sz="2400" dirty="0" err="1"/>
              <a:t>usando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SDK de OpenAI, no </a:t>
            </a:r>
            <a:r>
              <a:rPr lang="en-US" sz="2400" dirty="0" err="1"/>
              <a:t>quieres</a:t>
            </a:r>
            <a:r>
              <a:rPr lang="en-US" sz="2400" dirty="0"/>
              <a:t> </a:t>
            </a:r>
            <a:r>
              <a:rPr lang="en-US" sz="2400" dirty="0" err="1"/>
              <a:t>hacer</a:t>
            </a:r>
            <a:r>
              <a:rPr lang="en-US" sz="2400" dirty="0"/>
              <a:t> </a:t>
            </a:r>
            <a:r>
              <a:rPr lang="en-US" sz="2400" dirty="0" err="1"/>
              <a:t>grandes</a:t>
            </a:r>
            <a:r>
              <a:rPr lang="en-US" sz="2400" dirty="0"/>
              <a:t> </a:t>
            </a:r>
            <a:r>
              <a:rPr lang="en-US" sz="2400" dirty="0" err="1"/>
              <a:t>cambios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tu</a:t>
            </a:r>
            <a:r>
              <a:rPr lang="en-US" sz="2400" dirty="0"/>
              <a:t> </a:t>
            </a:r>
            <a:r>
              <a:rPr lang="en-US" sz="2400" dirty="0" err="1"/>
              <a:t>código</a:t>
            </a:r>
            <a:r>
              <a:rPr lang="en-US" sz="2400" dirty="0"/>
              <a:t>, </a:t>
            </a:r>
            <a:r>
              <a:rPr lang="en-US" sz="2400" dirty="0" err="1"/>
              <a:t>pero</a:t>
            </a:r>
            <a:r>
              <a:rPr lang="en-US" sz="2400" dirty="0"/>
              <a:t> </a:t>
            </a:r>
            <a:r>
              <a:rPr lang="en-US" sz="2400" dirty="0" err="1"/>
              <a:t>sí</a:t>
            </a:r>
            <a:r>
              <a:rPr lang="en-US" sz="2400" dirty="0"/>
              <a:t> </a:t>
            </a:r>
            <a:r>
              <a:rPr lang="en-US" sz="2400" dirty="0" err="1"/>
              <a:t>organizarlo</a:t>
            </a:r>
            <a:r>
              <a:rPr lang="en-US" sz="2400" dirty="0"/>
              <a:t> con </a:t>
            </a:r>
            <a:r>
              <a:rPr lang="en-US" sz="2400" dirty="0" err="1"/>
              <a:t>agentes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lugar</a:t>
            </a:r>
            <a:r>
              <a:rPr lang="en-US" sz="2400" dirty="0"/>
              <a:t> de chat completions.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Quieres</a:t>
            </a:r>
            <a:r>
              <a:rPr lang="en-US" sz="2400" dirty="0"/>
              <a:t> la </a:t>
            </a:r>
            <a:r>
              <a:rPr lang="en-US" sz="2400" dirty="0" err="1"/>
              <a:t>función</a:t>
            </a:r>
            <a:r>
              <a:rPr lang="en-US" sz="2400" dirty="0"/>
              <a:t> de tracing </a:t>
            </a:r>
            <a:r>
              <a:rPr lang="en-US" sz="2400" dirty="0" err="1"/>
              <a:t>integrada</a:t>
            </a:r>
            <a:r>
              <a:rPr lang="en-US" sz="2400" dirty="0"/>
              <a:t> con </a:t>
            </a:r>
            <a:r>
              <a:rPr lang="en-US" sz="2400" dirty="0" err="1"/>
              <a:t>OpenAI.com</a:t>
            </a:r>
            <a:r>
              <a:rPr lang="en-US" sz="2400" dirty="0"/>
              <a:t> o con </a:t>
            </a:r>
            <a:r>
              <a:rPr lang="en-US" sz="2400" dirty="0" err="1"/>
              <a:t>proveedores</a:t>
            </a:r>
            <a:r>
              <a:rPr lang="en-US" sz="2400" dirty="0"/>
              <a:t> de tracing compatibles.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Antes </a:t>
            </a:r>
            <a:r>
              <a:rPr lang="en-US" sz="2400" dirty="0" err="1"/>
              <a:t>usabas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paquete</a:t>
            </a:r>
            <a:r>
              <a:rPr lang="en-US" sz="2400" dirty="0"/>
              <a:t> swarm.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9172C7-D816-20DD-ABBB-4BE45EDD34C6}"/>
              </a:ext>
            </a:extLst>
          </p:cNvPr>
          <p:cNvSpPr txBox="1"/>
          <p:nvPr/>
        </p:nvSpPr>
        <p:spPr>
          <a:xfrm>
            <a:off x="588263" y="5292804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Aprende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:</a:t>
            </a:r>
          </a:p>
          <a:p>
            <a:r>
              <a:rPr lang="en-US" sz="2400" dirty="0" err="1">
                <a:hlinkClick r:id="rId2"/>
              </a:rPr>
              <a:t>https://openai.github.io/openai-agents-python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23151063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A5892-7B40-6214-1DA1-9F48D45E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7B773-DBA0-41A6-0959-BC5A6DE9A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autogen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E2C363-5ED3-3A10-F4D8-ADDE40D9FB87}"/>
              </a:ext>
            </a:extLst>
          </p:cNvPr>
          <p:cNvSpPr txBox="1"/>
          <p:nvPr/>
        </p:nvSpPr>
        <p:spPr>
          <a:xfrm>
            <a:off x="588261" y="5835418"/>
            <a:ext cx="412837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autogen_basic.py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B2ABD-CA46-D599-7332-16176AD85101}"/>
              </a:ext>
            </a:extLst>
          </p:cNvPr>
          <p:cNvSpPr txBox="1"/>
          <p:nvPr/>
        </p:nvSpPr>
        <p:spPr>
          <a:xfrm>
            <a:off x="588263" y="1515171"/>
            <a:ext cx="931069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Conéctate</a:t>
            </a:r>
            <a:r>
              <a:rPr lang="en-US" sz="2400" dirty="0"/>
              <a:t> con GitHub Models </a:t>
            </a:r>
            <a:r>
              <a:rPr lang="en-US" sz="2400" dirty="0" err="1"/>
              <a:t>usando</a:t>
            </a:r>
            <a:r>
              <a:rPr lang="en-US" sz="2400" dirty="0"/>
              <a:t> wrappers de </a:t>
            </a:r>
            <a:r>
              <a:rPr lang="en-US" sz="2400" dirty="0" err="1"/>
              <a:t>clientes</a:t>
            </a:r>
            <a:r>
              <a:rPr lang="en-US" sz="2400" dirty="0"/>
              <a:t> OpenAI: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B6133-B484-D245-FB6C-ED4B99478ED9}"/>
              </a:ext>
            </a:extLst>
          </p:cNvPr>
          <p:cNvSpPr txBox="1"/>
          <p:nvPr/>
        </p:nvSpPr>
        <p:spPr>
          <a:xfrm>
            <a:off x="588261" y="2105634"/>
            <a:ext cx="11168309" cy="3508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autogen_ext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models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autogen_agentchat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agents</a:t>
            </a:r>
          </a:p>
          <a:p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autogen_ext.models.openai.OpenAIChatCompletionClient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autogen_agentchat.agents.AssistantAgent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"spanish_tutor"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 system_message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Spanish tutor. ONLY respond in Spanish."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26348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BD4F7-63AA-01B9-3CE6-11478B8A9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569D0-93B0-0C39-8C5D-F69DA5042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sz="3200" dirty="0">
                <a:latin typeface="+mn-lt"/>
              </a:rPr>
              <a:t>Round Robin Group Chat</a:t>
            </a: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599DE-AF77-A15C-A567-4292EFFFC5DB}"/>
              </a:ext>
            </a:extLst>
          </p:cNvPr>
          <p:cNvSpPr txBox="1"/>
          <p:nvPr/>
        </p:nvSpPr>
        <p:spPr>
          <a:xfrm>
            <a:off x="588263" y="1368266"/>
            <a:ext cx="1077642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/>
              <a:t>Cada </a:t>
            </a:r>
            <a:r>
              <a:rPr lang="en-US" sz="2400" dirty="0" err="1"/>
              <a:t>agente</a:t>
            </a:r>
            <a:r>
              <a:rPr lang="en-US" sz="2400" dirty="0"/>
              <a:t> se </a:t>
            </a:r>
            <a:r>
              <a:rPr lang="en-US" sz="2400" dirty="0" err="1"/>
              <a:t>transmite</a:t>
            </a:r>
            <a:r>
              <a:rPr lang="en-US" sz="2400" dirty="0"/>
              <a:t> a </a:t>
            </a:r>
            <a:r>
              <a:rPr lang="en-US" sz="2400" dirty="0" err="1"/>
              <a:t>cada</a:t>
            </a:r>
            <a:r>
              <a:rPr lang="en-US" sz="2400" dirty="0"/>
              <a:t> uno de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demás</a:t>
            </a:r>
            <a:r>
              <a:rPr lang="en-US" sz="2400" dirty="0"/>
              <a:t> </a:t>
            </a:r>
            <a:r>
              <a:rPr lang="en-US" sz="2400" dirty="0" err="1"/>
              <a:t>agentes</a:t>
            </a:r>
            <a:r>
              <a:rPr lang="en-US" sz="2400" dirty="0"/>
              <a:t> y se </a:t>
            </a:r>
            <a:r>
              <a:rPr lang="en-US" sz="2400" dirty="0" err="1"/>
              <a:t>turnan</a:t>
            </a:r>
            <a:r>
              <a:rPr lang="en-US" sz="2400" dirty="0"/>
              <a:t> </a:t>
            </a:r>
            <a:r>
              <a:rPr lang="en-US" sz="2400" dirty="0" err="1"/>
              <a:t>respondiendo</a:t>
            </a:r>
            <a:r>
              <a:rPr lang="en-US" sz="2400" dirty="0"/>
              <a:t> hasta que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condición</a:t>
            </a:r>
            <a:r>
              <a:rPr lang="en-US" sz="2400" dirty="0"/>
              <a:t> de </a:t>
            </a:r>
            <a:r>
              <a:rPr lang="en-US" sz="2400" dirty="0" err="1"/>
              <a:t>terminación</a:t>
            </a:r>
            <a:r>
              <a:rPr lang="en-US" sz="2400" dirty="0"/>
              <a:t> </a:t>
            </a:r>
            <a:r>
              <a:rPr lang="en-US" sz="2400" dirty="0" err="1"/>
              <a:t>detiene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chat.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39B69C-6BE7-DC15-2DE6-C556EC0F1702}"/>
              </a:ext>
            </a:extLst>
          </p:cNvPr>
          <p:cNvSpPr/>
          <p:nvPr/>
        </p:nvSpPr>
        <p:spPr bwMode="auto">
          <a:xfrm>
            <a:off x="4081769" y="2612472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872D6C-EDAE-8427-750F-821B021911ED}"/>
              </a:ext>
            </a:extLst>
          </p:cNvPr>
          <p:cNvSpPr txBox="1"/>
          <p:nvPr/>
        </p:nvSpPr>
        <p:spPr>
          <a:xfrm>
            <a:off x="489965" y="6164793"/>
            <a:ext cx="1069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https://microsoft.github.io/autogen/stable/user-guide/agentchat-user-guide/tutorial/teams.html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061651-1AA6-011A-DB33-295EF3CDDF58}"/>
              </a:ext>
            </a:extLst>
          </p:cNvPr>
          <p:cNvSpPr/>
          <p:nvPr/>
        </p:nvSpPr>
        <p:spPr bwMode="auto">
          <a:xfrm>
            <a:off x="4081769" y="5110568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5D8ACE-31DB-CEF9-CE6D-3F9A50E7F701}"/>
              </a:ext>
            </a:extLst>
          </p:cNvPr>
          <p:cNvCxnSpPr>
            <a:cxnSpLocks/>
            <a:stCxn id="7" idx="3"/>
            <a:endCxn id="15" idx="2"/>
          </p:cNvCxnSpPr>
          <p:nvPr/>
        </p:nvCxnSpPr>
        <p:spPr>
          <a:xfrm flipV="1">
            <a:off x="6716702" y="4558105"/>
            <a:ext cx="1805390" cy="89567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6E6CBCD-A894-E92E-4C0B-165A99743AAF}"/>
              </a:ext>
            </a:extLst>
          </p:cNvPr>
          <p:cNvCxnSpPr>
            <a:cxnSpLocks/>
            <a:stCxn id="15" idx="0"/>
            <a:endCxn id="22" idx="3"/>
          </p:cNvCxnSpPr>
          <p:nvPr/>
        </p:nvCxnSpPr>
        <p:spPr>
          <a:xfrm flipH="1" flipV="1">
            <a:off x="6716702" y="2955687"/>
            <a:ext cx="1805390" cy="91598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3E326A2-9CD7-1754-09C0-0A9AD0B150D2}"/>
              </a:ext>
            </a:extLst>
          </p:cNvPr>
          <p:cNvSpPr/>
          <p:nvPr/>
        </p:nvSpPr>
        <p:spPr bwMode="auto">
          <a:xfrm>
            <a:off x="7204625" y="3871676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534AB18-4B4D-563A-FE95-52F670226305}"/>
              </a:ext>
            </a:extLst>
          </p:cNvPr>
          <p:cNvCxnSpPr>
            <a:cxnSpLocks/>
            <a:stCxn id="25" idx="2"/>
            <a:endCxn id="7" idx="1"/>
          </p:cNvCxnSpPr>
          <p:nvPr/>
        </p:nvCxnSpPr>
        <p:spPr>
          <a:xfrm>
            <a:off x="2249050" y="4558105"/>
            <a:ext cx="1832719" cy="89567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6A5D157-3EA1-9F74-5A10-512EE3B2443A}"/>
              </a:ext>
            </a:extLst>
          </p:cNvPr>
          <p:cNvSpPr/>
          <p:nvPr/>
        </p:nvSpPr>
        <p:spPr bwMode="auto">
          <a:xfrm>
            <a:off x="931583" y="3871676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B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997DA06-6646-1EDB-9535-7429F2943A60}"/>
              </a:ext>
            </a:extLst>
          </p:cNvPr>
          <p:cNvCxnSpPr>
            <a:cxnSpLocks/>
            <a:stCxn id="22" idx="1"/>
            <a:endCxn id="25" idx="0"/>
          </p:cNvCxnSpPr>
          <p:nvPr/>
        </p:nvCxnSpPr>
        <p:spPr>
          <a:xfrm flipH="1">
            <a:off x="2249050" y="2955687"/>
            <a:ext cx="1832719" cy="915989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8B03C09-70A8-50BD-E672-EB48B0FE3489}"/>
              </a:ext>
            </a:extLst>
          </p:cNvPr>
          <p:cNvSpPr/>
          <p:nvPr/>
        </p:nvSpPr>
        <p:spPr bwMode="auto">
          <a:xfrm>
            <a:off x="4309389" y="3871676"/>
            <a:ext cx="2179693" cy="686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TERMINACIÓN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35FF22-A0CF-2619-C9A1-FEF85F32EC95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5399236" y="3298901"/>
            <a:ext cx="0" cy="57277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B5E439F-839B-DDA2-83F3-8229E576E64E}"/>
              </a:ext>
            </a:extLst>
          </p:cNvPr>
          <p:cNvCxnSpPr>
            <a:cxnSpLocks/>
            <a:stCxn id="31" idx="2"/>
            <a:endCxn id="7" idx="0"/>
          </p:cNvCxnSpPr>
          <p:nvPr/>
        </p:nvCxnSpPr>
        <p:spPr>
          <a:xfrm>
            <a:off x="5399236" y="4558105"/>
            <a:ext cx="0" cy="55246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9A6FEA0-862B-D60F-59D2-BF83E7C8B6C4}"/>
              </a:ext>
            </a:extLst>
          </p:cNvPr>
          <p:cNvCxnSpPr>
            <a:cxnSpLocks/>
            <a:stCxn id="31" idx="1"/>
            <a:endCxn id="25" idx="3"/>
          </p:cNvCxnSpPr>
          <p:nvPr/>
        </p:nvCxnSpPr>
        <p:spPr>
          <a:xfrm flipH="1">
            <a:off x="3566516" y="4214891"/>
            <a:ext cx="742873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AF5FECE-C18A-0207-974E-A40951E1D717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6489082" y="4214891"/>
            <a:ext cx="715543" cy="1300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42563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8A7DE-BC14-8DDF-C73D-19D354020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C83A1-740F-FEB6-ADC2-C1D19F180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sz="3200" dirty="0">
                <a:latin typeface="+mn-lt"/>
              </a:rPr>
              <a:t>Round Robin con un solo </a:t>
            </a:r>
            <a:r>
              <a:rPr lang="en-US" sz="3200" dirty="0" err="1">
                <a:latin typeface="+mn-lt"/>
              </a:rPr>
              <a:t>agente</a:t>
            </a:r>
            <a:endParaRPr lang="en-US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18FC30-99F7-195A-7C92-652F7532AFC1}"/>
              </a:ext>
            </a:extLst>
          </p:cNvPr>
          <p:cNvSpPr txBox="1"/>
          <p:nvPr/>
        </p:nvSpPr>
        <p:spPr>
          <a:xfrm>
            <a:off x="588263" y="1368266"/>
            <a:ext cx="1077642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/>
              <a:t>Para </a:t>
            </a:r>
            <a:r>
              <a:rPr lang="en-US" sz="2400" dirty="0" err="1"/>
              <a:t>lograr</a:t>
            </a:r>
            <a:r>
              <a:rPr lang="en-US" sz="2400" dirty="0"/>
              <a:t> que un </a:t>
            </a:r>
            <a:r>
              <a:rPr lang="en-US" sz="2400" dirty="0" err="1"/>
              <a:t>agente</a:t>
            </a:r>
            <a:r>
              <a:rPr lang="en-US" sz="2400" dirty="0"/>
              <a:t> se </a:t>
            </a:r>
            <a:r>
              <a:rPr lang="en-US" sz="2400" dirty="0" err="1"/>
              <a:t>ejecute</a:t>
            </a:r>
            <a:r>
              <a:rPr lang="en-US" sz="2400" dirty="0"/>
              <a:t> </a:t>
            </a:r>
            <a:r>
              <a:rPr lang="en-US" sz="2400" dirty="0" err="1"/>
              <a:t>varias</a:t>
            </a:r>
            <a:r>
              <a:rPr lang="en-US" sz="2400" dirty="0"/>
              <a:t> </a:t>
            </a:r>
            <a:r>
              <a:rPr lang="en-US" sz="2400" dirty="0" err="1"/>
              <a:t>veces</a:t>
            </a:r>
            <a:r>
              <a:rPr lang="en-US" sz="2400" dirty="0"/>
              <a:t> (para </a:t>
            </a:r>
            <a:r>
              <a:rPr lang="en-US" sz="2400" dirty="0" err="1"/>
              <a:t>llamar</a:t>
            </a:r>
            <a:r>
              <a:rPr lang="en-US" sz="2400" dirty="0"/>
              <a:t> a </a:t>
            </a:r>
            <a:r>
              <a:rPr lang="en-US" sz="2400" dirty="0" err="1"/>
              <a:t>varias</a:t>
            </a:r>
            <a:r>
              <a:rPr lang="en-US" sz="2400" dirty="0"/>
              <a:t> </a:t>
            </a:r>
            <a:r>
              <a:rPr lang="en-US" sz="2400" dirty="0" err="1"/>
              <a:t>herramientas</a:t>
            </a:r>
            <a:r>
              <a:rPr lang="en-US" sz="2400" dirty="0"/>
              <a:t>)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Autogen</a:t>
            </a:r>
            <a:r>
              <a:rPr lang="en-US" sz="2400" dirty="0"/>
              <a:t>, </a:t>
            </a:r>
            <a:r>
              <a:rPr lang="en-US" sz="2400" dirty="0" err="1"/>
              <a:t>usa</a:t>
            </a:r>
            <a:r>
              <a:rPr lang="en-US" sz="2400" dirty="0"/>
              <a:t> un Round Robin Group Chat </a:t>
            </a:r>
            <a:r>
              <a:rPr lang="en-US" sz="2400" i="1" dirty="0"/>
              <a:t>solo</a:t>
            </a:r>
            <a:r>
              <a:rPr lang="en-US" sz="2400" dirty="0"/>
              <a:t> con ese </a:t>
            </a:r>
            <a:r>
              <a:rPr lang="en-US" sz="2400" dirty="0" err="1"/>
              <a:t>agente</a:t>
            </a:r>
            <a:r>
              <a:rPr lang="en-US" sz="2400" dirty="0"/>
              <a:t>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983E9D-B459-AF47-DDCA-8F2563CB0EEF}"/>
              </a:ext>
            </a:extLst>
          </p:cNvPr>
          <p:cNvSpPr/>
          <p:nvPr/>
        </p:nvSpPr>
        <p:spPr bwMode="auto">
          <a:xfrm>
            <a:off x="3860186" y="2995273"/>
            <a:ext cx="263493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BE8A68-31EA-1C59-1B69-6737C513F798}"/>
              </a:ext>
            </a:extLst>
          </p:cNvPr>
          <p:cNvSpPr txBox="1"/>
          <p:nvPr/>
        </p:nvSpPr>
        <p:spPr>
          <a:xfrm>
            <a:off x="507381" y="5877939"/>
            <a:ext cx="122245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https://microsoft.github.io/autogen/stable/user-guide/agentchat-user-guide/tutorial/agents.html</a:t>
            </a:r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3937C2-AC52-133B-7851-A1938252893B}"/>
              </a:ext>
            </a:extLst>
          </p:cNvPr>
          <p:cNvSpPr/>
          <p:nvPr/>
        </p:nvSpPr>
        <p:spPr bwMode="auto">
          <a:xfrm>
            <a:off x="4087806" y="4312895"/>
            <a:ext cx="2179693" cy="68642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TERMINATION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5DBD16-5E7F-354D-E5BF-FC8D4CC223EB}"/>
              </a:ext>
            </a:extLst>
          </p:cNvPr>
          <p:cNvCxnSpPr>
            <a:cxnSpLocks/>
            <a:stCxn id="31" idx="0"/>
            <a:endCxn id="22" idx="2"/>
          </p:cNvCxnSpPr>
          <p:nvPr/>
        </p:nvCxnSpPr>
        <p:spPr>
          <a:xfrm flipV="1">
            <a:off x="5177653" y="3681702"/>
            <a:ext cx="0" cy="63119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rved Right Arrow 15">
            <a:extLst>
              <a:ext uri="{FF2B5EF4-FFF2-40B4-BE49-F238E27FC236}">
                <a16:creationId xmlns:a16="http://schemas.microsoft.com/office/drawing/2014/main" id="{94D39288-D715-1FDD-6692-07EBF4608903}"/>
              </a:ext>
            </a:extLst>
          </p:cNvPr>
          <p:cNvSpPr/>
          <p:nvPr/>
        </p:nvSpPr>
        <p:spPr bwMode="auto">
          <a:xfrm flipH="1">
            <a:off x="6495119" y="2995273"/>
            <a:ext cx="506573" cy="686429"/>
          </a:xfrm>
          <a:prstGeom prst="curvedRightArrow">
            <a:avLst>
              <a:gd name="adj1" fmla="val 14519"/>
              <a:gd name="adj2" fmla="val 50000"/>
              <a:gd name="adj3" fmla="val 25000"/>
            </a:avLst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9E6BA-3EDC-A480-CB6C-AA98029014E2}"/>
              </a:ext>
            </a:extLst>
          </p:cNvPr>
          <p:cNvSpPr txBox="1"/>
          <p:nvPr/>
        </p:nvSpPr>
        <p:spPr>
          <a:xfrm>
            <a:off x="588263" y="5305068"/>
            <a:ext cx="107764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Terminalo</a:t>
            </a:r>
            <a:r>
              <a:rPr lang="en-US" sz="2400" dirty="0"/>
              <a:t> </a:t>
            </a:r>
            <a:r>
              <a:rPr lang="en-US" sz="2400" dirty="0" err="1"/>
              <a:t>cuando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agente</a:t>
            </a:r>
            <a:r>
              <a:rPr lang="en-US" sz="2400" dirty="0"/>
              <a:t> </a:t>
            </a:r>
            <a:r>
              <a:rPr lang="en-US" sz="2400" dirty="0" err="1"/>
              <a:t>finalmente</a:t>
            </a:r>
            <a:r>
              <a:rPr lang="en-US" sz="2400" dirty="0"/>
              <a:t> </a:t>
            </a:r>
            <a:r>
              <a:rPr lang="en-US" sz="2400" dirty="0" err="1"/>
              <a:t>responda</a:t>
            </a:r>
            <a:r>
              <a:rPr lang="en-US" sz="2400" dirty="0"/>
              <a:t> con un </a:t>
            </a:r>
            <a:r>
              <a:rPr lang="en-US" sz="2400" dirty="0" err="1"/>
              <a:t>mensaje</a:t>
            </a:r>
            <a:r>
              <a:rPr lang="en-US" sz="2400" dirty="0"/>
              <a:t>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637FAF2-2810-CA94-40FA-249AEB371BC9}"/>
              </a:ext>
            </a:extLst>
          </p:cNvPr>
          <p:cNvSpPr/>
          <p:nvPr/>
        </p:nvSpPr>
        <p:spPr bwMode="auto">
          <a:xfrm>
            <a:off x="2174748" y="3449432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2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4FA7621-388F-1360-5DAE-68F0B086D77B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3395080" y="2879238"/>
            <a:ext cx="465106" cy="45925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942A1F-21B3-DAA6-B01A-F4CA65136806}"/>
              </a:ext>
            </a:extLst>
          </p:cNvPr>
          <p:cNvCxnSpPr>
            <a:cxnSpLocks/>
          </p:cNvCxnSpPr>
          <p:nvPr/>
        </p:nvCxnSpPr>
        <p:spPr>
          <a:xfrm>
            <a:off x="3395080" y="2768294"/>
            <a:ext cx="465106" cy="43379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7F46F7D-2EC3-37F9-2478-9A311AC02E19}"/>
              </a:ext>
            </a:extLst>
          </p:cNvPr>
          <p:cNvSpPr/>
          <p:nvPr/>
        </p:nvSpPr>
        <p:spPr bwMode="auto">
          <a:xfrm>
            <a:off x="2174748" y="2524387"/>
            <a:ext cx="1229992" cy="686429"/>
          </a:xfrm>
          <a:prstGeom prst="ellipse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Tool 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F4E10E2-343E-4D40-8F8A-38B58A613D0A}"/>
              </a:ext>
            </a:extLst>
          </p:cNvPr>
          <p:cNvCxnSpPr>
            <a:cxnSpLocks/>
          </p:cNvCxnSpPr>
          <p:nvPr/>
        </p:nvCxnSpPr>
        <p:spPr>
          <a:xfrm flipV="1">
            <a:off x="3404740" y="3507835"/>
            <a:ext cx="455446" cy="39302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FB6A49F-FE7D-DF50-28DA-1FA6001FEF2F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3404740" y="3338488"/>
            <a:ext cx="455446" cy="40153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75559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DDA9A-28A9-24C7-252E-04D0EFD45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A6AD2-FEA8-818B-F1FF-60DE5B3B9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autogen</a:t>
            </a:r>
            <a:r>
              <a:rPr lang="en-US" dirty="0"/>
              <a:t>: Round robin con un solo </a:t>
            </a:r>
            <a:r>
              <a:rPr lang="en-US" dirty="0" err="1"/>
              <a:t>agente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9C990A-5BDD-6BE6-7BB0-9BD0C81DCC34}"/>
              </a:ext>
            </a:extLst>
          </p:cNvPr>
          <p:cNvSpPr txBox="1"/>
          <p:nvPr/>
        </p:nvSpPr>
        <p:spPr>
          <a:xfrm>
            <a:off x="588261" y="5927515"/>
            <a:ext cx="41185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autogen_tools.py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2B40A-44D1-9E63-39CE-E1103EA71B43}"/>
              </a:ext>
            </a:extLst>
          </p:cNvPr>
          <p:cNvSpPr txBox="1"/>
          <p:nvPr/>
        </p:nvSpPr>
        <p:spPr>
          <a:xfrm>
            <a:off x="588263" y="1515171"/>
            <a:ext cx="1032000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Defina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agente</a:t>
            </a:r>
            <a:r>
              <a:rPr lang="en-US" sz="2400" dirty="0"/>
              <a:t> con </a:t>
            </a:r>
            <a:r>
              <a:rPr lang="en-US" sz="2300" b="1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tools</a:t>
            </a:r>
            <a:r>
              <a:rPr lang="en-US" sz="2400" dirty="0"/>
              <a:t>, </a:t>
            </a:r>
            <a:r>
              <a:rPr lang="en-US" sz="2400" dirty="0" err="1"/>
              <a:t>crea</a:t>
            </a:r>
            <a:r>
              <a:rPr lang="en-US" sz="2400" dirty="0"/>
              <a:t> un </a:t>
            </a:r>
            <a:r>
              <a:rPr lang="en-US" sz="23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RoundRobinGroupChat</a:t>
            </a:r>
            <a:r>
              <a:rPr lang="en-US" sz="2400" dirty="0"/>
              <a:t> para ese </a:t>
            </a:r>
            <a:r>
              <a:rPr lang="en-US" sz="2400" dirty="0" err="1"/>
              <a:t>agente</a:t>
            </a:r>
            <a:r>
              <a:rPr lang="en-US" sz="24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B64E6D-3922-E2BB-C153-39F405C3030E}"/>
              </a:ext>
            </a:extLst>
          </p:cNvPr>
          <p:cNvSpPr txBox="1"/>
          <p:nvPr/>
        </p:nvSpPr>
        <p:spPr>
          <a:xfrm>
            <a:off x="588261" y="2105634"/>
            <a:ext cx="11168309" cy="368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 "weekend_planner"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tools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get_weather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get_activities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get_current_date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system_message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help users plan their weekends."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team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RoundRobinGroupChat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termination_condition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TextMessageTermination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pPr>
              <a:lnSpc>
                <a:spcPts val="2025"/>
              </a:lnSpc>
              <a:buNone/>
            </a:pP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async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team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run_stream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"what can I do for funzies this weekend in Seattle?"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):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      logger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debug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print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messages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[-</a:t>
            </a:r>
            <a:r>
              <a:rPr lang="en-US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].content)</a:t>
            </a:r>
          </a:p>
        </p:txBody>
      </p:sp>
    </p:spTree>
    <p:extLst>
      <p:ext uri="{BB962C8B-B14F-4D97-AF65-F5344CB8AC3E}">
        <p14:creationId xmlns:p14="http://schemas.microsoft.com/office/powerpoint/2010/main" val="407239965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7D866-5652-8F9C-2FCF-729D4B3B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7FA9-FB77-E58B-8F38-51AB337B6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dirty="0" err="1"/>
              <a:t>Magentic</a:t>
            </a:r>
            <a:r>
              <a:rPr lang="en-US" dirty="0"/>
              <a:t>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F6FA93-8065-AEA9-223C-E84EF841B64E}"/>
              </a:ext>
            </a:extLst>
          </p:cNvPr>
          <p:cNvSpPr txBox="1"/>
          <p:nvPr/>
        </p:nvSpPr>
        <p:spPr>
          <a:xfrm>
            <a:off x="442437" y="6291392"/>
            <a:ext cx="10691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https://microsoft.github.io/autogen/stable/user-guide/agentchat-user-guide/magentic-one.html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7FAD61-9E5F-8169-55BF-237330415D78}"/>
              </a:ext>
            </a:extLst>
          </p:cNvPr>
          <p:cNvSpPr/>
          <p:nvPr/>
        </p:nvSpPr>
        <p:spPr bwMode="auto">
          <a:xfrm>
            <a:off x="530462" y="5619670"/>
            <a:ext cx="2634933" cy="59947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C970F6-75BF-7CFA-1961-B5D84E7CBBB0}"/>
              </a:ext>
            </a:extLst>
          </p:cNvPr>
          <p:cNvSpPr/>
          <p:nvPr/>
        </p:nvSpPr>
        <p:spPr bwMode="auto">
          <a:xfrm>
            <a:off x="3539274" y="5619669"/>
            <a:ext cx="2634933" cy="59947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1A6989-ACE8-F458-37D4-E5577DDA28F8}"/>
              </a:ext>
            </a:extLst>
          </p:cNvPr>
          <p:cNvSpPr/>
          <p:nvPr/>
        </p:nvSpPr>
        <p:spPr bwMode="auto">
          <a:xfrm>
            <a:off x="6487125" y="5619668"/>
            <a:ext cx="2634933" cy="59947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11AD65-F451-B8FE-F400-416D749E4B77}"/>
              </a:ext>
            </a:extLst>
          </p:cNvPr>
          <p:cNvSpPr/>
          <p:nvPr/>
        </p:nvSpPr>
        <p:spPr bwMode="auto">
          <a:xfrm>
            <a:off x="489965" y="1314413"/>
            <a:ext cx="8989146" cy="3639204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Magentic One orchestrator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9A941DD-AAD7-F572-9EAD-B66D81B6C285}"/>
              </a:ext>
            </a:extLst>
          </p:cNvPr>
          <p:cNvCxnSpPr>
            <a:cxnSpLocks/>
          </p:cNvCxnSpPr>
          <p:nvPr/>
        </p:nvCxnSpPr>
        <p:spPr>
          <a:xfrm flipV="1">
            <a:off x="2157492" y="2924997"/>
            <a:ext cx="0" cy="509295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FD4084-B7B4-5EA0-F63E-6E5A15B1173A}"/>
              </a:ext>
            </a:extLst>
          </p:cNvPr>
          <p:cNvCxnSpPr>
            <a:cxnSpLocks/>
          </p:cNvCxnSpPr>
          <p:nvPr/>
        </p:nvCxnSpPr>
        <p:spPr>
          <a:xfrm flipV="1">
            <a:off x="2157492" y="5190307"/>
            <a:ext cx="0" cy="3683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DD064B-5BA1-6E86-789B-893B435B14D4}"/>
              </a:ext>
            </a:extLst>
          </p:cNvPr>
          <p:cNvCxnSpPr>
            <a:cxnSpLocks/>
          </p:cNvCxnSpPr>
          <p:nvPr/>
        </p:nvCxnSpPr>
        <p:spPr>
          <a:xfrm flipV="1">
            <a:off x="4984538" y="5172895"/>
            <a:ext cx="0" cy="3683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240DB1-255D-DC2F-0B0D-682963D25790}"/>
              </a:ext>
            </a:extLst>
          </p:cNvPr>
          <p:cNvCxnSpPr>
            <a:cxnSpLocks/>
          </p:cNvCxnSpPr>
          <p:nvPr/>
        </p:nvCxnSpPr>
        <p:spPr>
          <a:xfrm flipV="1">
            <a:off x="7701751" y="5209042"/>
            <a:ext cx="0" cy="36839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A2999DB-136B-A161-4D7F-3C23F7684D5E}"/>
              </a:ext>
            </a:extLst>
          </p:cNvPr>
          <p:cNvSpPr/>
          <p:nvPr/>
        </p:nvSpPr>
        <p:spPr bwMode="auto">
          <a:xfrm>
            <a:off x="840025" y="2151435"/>
            <a:ext cx="2634933" cy="1555250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Task ledger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342900" indent="-34290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Given or verified facts</a:t>
            </a:r>
          </a:p>
          <a:p>
            <a:pPr marL="342900" indent="-34290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Facts to look up</a:t>
            </a:r>
          </a:p>
          <a:p>
            <a:pPr marL="342900" indent="-34290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Facts to derive</a:t>
            </a:r>
          </a:p>
          <a:p>
            <a:pPr marL="342900" indent="-34290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Task plan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A9F94D-81F1-B756-85E1-F8E50372A12B}"/>
              </a:ext>
            </a:extLst>
          </p:cNvPr>
          <p:cNvSpPr/>
          <p:nvPr/>
        </p:nvSpPr>
        <p:spPr bwMode="auto">
          <a:xfrm>
            <a:off x="4294601" y="2151435"/>
            <a:ext cx="2987513" cy="1580706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Progress ledger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b="1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Task complete? 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Is progress being made?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What's next agent?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Next agent instruction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DE93733-A441-1798-6EB5-1F2E9B696C79}"/>
              </a:ext>
            </a:extLst>
          </p:cNvPr>
          <p:cNvCxnSpPr>
            <a:cxnSpLocks/>
          </p:cNvCxnSpPr>
          <p:nvPr/>
        </p:nvCxnSpPr>
        <p:spPr>
          <a:xfrm flipV="1">
            <a:off x="1944132" y="1797327"/>
            <a:ext cx="0" cy="354108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0712BB7-0B98-79CB-9246-023677E04470}"/>
              </a:ext>
            </a:extLst>
          </p:cNvPr>
          <p:cNvCxnSpPr>
            <a:cxnSpLocks/>
          </p:cNvCxnSpPr>
          <p:nvPr/>
        </p:nvCxnSpPr>
        <p:spPr>
          <a:xfrm flipH="1">
            <a:off x="3481433" y="2822340"/>
            <a:ext cx="80669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5E4E28-CF33-8EF6-3FC3-8045AC19619A}"/>
              </a:ext>
            </a:extLst>
          </p:cNvPr>
          <p:cNvCxnSpPr>
            <a:cxnSpLocks/>
          </p:cNvCxnSpPr>
          <p:nvPr/>
        </p:nvCxnSpPr>
        <p:spPr>
          <a:xfrm flipH="1">
            <a:off x="7282114" y="2334663"/>
            <a:ext cx="806693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Diamond 29">
            <a:extLst>
              <a:ext uri="{FF2B5EF4-FFF2-40B4-BE49-F238E27FC236}">
                <a16:creationId xmlns:a16="http://schemas.microsoft.com/office/drawing/2014/main" id="{4B55E397-5E0A-A1DD-2F83-BD61192EE6D6}"/>
              </a:ext>
            </a:extLst>
          </p:cNvPr>
          <p:cNvSpPr/>
          <p:nvPr/>
        </p:nvSpPr>
        <p:spPr bwMode="auto">
          <a:xfrm>
            <a:off x="8068895" y="1820507"/>
            <a:ext cx="1015415" cy="1046087"/>
          </a:xfrm>
          <a:prstGeom prst="diamond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B0E1D727-F8BC-4478-F5A7-021AD13AE874}"/>
              </a:ext>
            </a:extLst>
          </p:cNvPr>
          <p:cNvSpPr/>
          <p:nvPr/>
        </p:nvSpPr>
        <p:spPr bwMode="auto">
          <a:xfrm>
            <a:off x="8066982" y="3764025"/>
            <a:ext cx="1015415" cy="1046087"/>
          </a:xfrm>
          <a:prstGeom prst="diamond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CC9C6F-695A-4D9C-4DB6-AAB3E59D14DA}"/>
              </a:ext>
            </a:extLst>
          </p:cNvPr>
          <p:cNvCxnSpPr>
            <a:cxnSpLocks/>
          </p:cNvCxnSpPr>
          <p:nvPr/>
        </p:nvCxnSpPr>
        <p:spPr>
          <a:xfrm flipH="1">
            <a:off x="9084310" y="2334663"/>
            <a:ext cx="904421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688245C-6B7E-56D5-927C-F77C64E1447F}"/>
              </a:ext>
            </a:extLst>
          </p:cNvPr>
          <p:cNvCxnSpPr>
            <a:cxnSpLocks/>
            <a:stCxn id="32" idx="0"/>
            <a:endCxn id="30" idx="2"/>
          </p:cNvCxnSpPr>
          <p:nvPr/>
        </p:nvCxnSpPr>
        <p:spPr>
          <a:xfrm flipV="1">
            <a:off x="8574690" y="2866594"/>
            <a:ext cx="1913" cy="89743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D1D3F2-8BD6-A42D-1478-A418FB36028A}"/>
              </a:ext>
            </a:extLst>
          </p:cNvPr>
          <p:cNvCxnSpPr>
            <a:cxnSpLocks/>
          </p:cNvCxnSpPr>
          <p:nvPr/>
        </p:nvCxnSpPr>
        <p:spPr>
          <a:xfrm>
            <a:off x="6096000" y="4296637"/>
            <a:ext cx="1992807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DF7769F-8544-AEE1-07E8-AE0ED426823E}"/>
              </a:ext>
            </a:extLst>
          </p:cNvPr>
          <p:cNvCxnSpPr>
            <a:cxnSpLocks/>
            <a:endCxn id="59" idx="3"/>
          </p:cNvCxnSpPr>
          <p:nvPr/>
        </p:nvCxnSpPr>
        <p:spPr>
          <a:xfrm flipH="1" flipV="1">
            <a:off x="8574685" y="4778228"/>
            <a:ext cx="4" cy="34241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1CD8FF7-5415-248E-C39D-C82ABE7086E6}"/>
              </a:ext>
            </a:extLst>
          </p:cNvPr>
          <p:cNvCxnSpPr>
            <a:cxnSpLocks/>
          </p:cNvCxnSpPr>
          <p:nvPr/>
        </p:nvCxnSpPr>
        <p:spPr>
          <a:xfrm flipH="1">
            <a:off x="2157491" y="5172895"/>
            <a:ext cx="642906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D1FDA9F-E910-8557-5766-088A28A2279C}"/>
              </a:ext>
            </a:extLst>
          </p:cNvPr>
          <p:cNvSpPr txBox="1"/>
          <p:nvPr/>
        </p:nvSpPr>
        <p:spPr>
          <a:xfrm>
            <a:off x="9123436" y="2026886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Yes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CD6BEA9-D87E-8369-B333-A87E92D8C002}"/>
              </a:ext>
            </a:extLst>
          </p:cNvPr>
          <p:cNvSpPr txBox="1"/>
          <p:nvPr/>
        </p:nvSpPr>
        <p:spPr>
          <a:xfrm>
            <a:off x="8667732" y="2910224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No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7BF83EF-AA95-6BEC-872D-32DABFE1073F}"/>
              </a:ext>
            </a:extLst>
          </p:cNvPr>
          <p:cNvSpPr txBox="1"/>
          <p:nvPr/>
        </p:nvSpPr>
        <p:spPr>
          <a:xfrm>
            <a:off x="7731827" y="4002058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48C3CD-CBF5-F30D-1FEF-53102CA1077D}"/>
              </a:ext>
            </a:extLst>
          </p:cNvPr>
          <p:cNvSpPr txBox="1"/>
          <p:nvPr/>
        </p:nvSpPr>
        <p:spPr>
          <a:xfrm>
            <a:off x="8161644" y="4650672"/>
            <a:ext cx="413041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Yes</a:t>
            </a:r>
          </a:p>
        </p:txBody>
      </p:sp>
      <p:sp>
        <p:nvSpPr>
          <p:cNvPr id="8192" name="TextBox 8191">
            <a:extLst>
              <a:ext uri="{FF2B5EF4-FFF2-40B4-BE49-F238E27FC236}">
                <a16:creationId xmlns:a16="http://schemas.microsoft.com/office/drawing/2014/main" id="{CA5E37E8-EF5D-DFC1-56C0-67508416D15B}"/>
              </a:ext>
            </a:extLst>
          </p:cNvPr>
          <p:cNvSpPr txBox="1"/>
          <p:nvPr/>
        </p:nvSpPr>
        <p:spPr>
          <a:xfrm>
            <a:off x="8190769" y="4018956"/>
            <a:ext cx="7485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Progress being</a:t>
            </a:r>
          </a:p>
          <a:p>
            <a:pPr algn="ctr"/>
            <a:r>
              <a:rPr lang="en-US" sz="1200" dirty="0" err="1"/>
              <a:t>made?</a:t>
            </a:r>
          </a:p>
        </p:txBody>
      </p:sp>
      <p:sp>
        <p:nvSpPr>
          <p:cNvPr id="8193" name="TextBox 8192">
            <a:extLst>
              <a:ext uri="{FF2B5EF4-FFF2-40B4-BE49-F238E27FC236}">
                <a16:creationId xmlns:a16="http://schemas.microsoft.com/office/drawing/2014/main" id="{2CAE859D-532D-67DD-E80E-5AB08A7AE461}"/>
              </a:ext>
            </a:extLst>
          </p:cNvPr>
          <p:cNvSpPr txBox="1"/>
          <p:nvPr/>
        </p:nvSpPr>
        <p:spPr>
          <a:xfrm>
            <a:off x="8212307" y="2112011"/>
            <a:ext cx="7485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Task complete?</a:t>
            </a:r>
          </a:p>
        </p:txBody>
      </p:sp>
      <p:sp>
        <p:nvSpPr>
          <p:cNvPr id="8195" name="Diamond 8194">
            <a:extLst>
              <a:ext uri="{FF2B5EF4-FFF2-40B4-BE49-F238E27FC236}">
                <a16:creationId xmlns:a16="http://schemas.microsoft.com/office/drawing/2014/main" id="{4D6E67BF-D3C0-213B-C897-359782FC1F9B}"/>
              </a:ext>
            </a:extLst>
          </p:cNvPr>
          <p:cNvSpPr/>
          <p:nvPr/>
        </p:nvSpPr>
        <p:spPr bwMode="auto">
          <a:xfrm>
            <a:off x="5095362" y="3774640"/>
            <a:ext cx="1015415" cy="1046087"/>
          </a:xfrm>
          <a:prstGeom prst="diamond">
            <a:avLst/>
          </a:prstGeom>
          <a:solidFill>
            <a:schemeClr val="accent4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20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96" name="TextBox 8195">
            <a:extLst>
              <a:ext uri="{FF2B5EF4-FFF2-40B4-BE49-F238E27FC236}">
                <a16:creationId xmlns:a16="http://schemas.microsoft.com/office/drawing/2014/main" id="{C84F86D5-4307-320B-B18F-59A2466689A9}"/>
              </a:ext>
            </a:extLst>
          </p:cNvPr>
          <p:cNvSpPr txBox="1"/>
          <p:nvPr/>
        </p:nvSpPr>
        <p:spPr>
          <a:xfrm>
            <a:off x="5221430" y="4056175"/>
            <a:ext cx="7485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err="1"/>
              <a:t>Stall</a:t>
            </a:r>
          </a:p>
          <a:p>
            <a:pPr algn="ctr"/>
            <a:r>
              <a:rPr lang="en-US" sz="1200" dirty="0" err="1"/>
              <a:t>count</a:t>
            </a:r>
          </a:p>
          <a:p>
            <a:pPr algn="ctr"/>
            <a:r>
              <a:rPr lang="en-US" sz="1200" dirty="0" err="1"/>
              <a:t>&gt; 2</a:t>
            </a:r>
          </a:p>
        </p:txBody>
      </p:sp>
      <p:cxnSp>
        <p:nvCxnSpPr>
          <p:cNvPr id="8197" name="Straight Arrow Connector 8196">
            <a:extLst>
              <a:ext uri="{FF2B5EF4-FFF2-40B4-BE49-F238E27FC236}">
                <a16:creationId xmlns:a16="http://schemas.microsoft.com/office/drawing/2014/main" id="{73C9A951-B8C6-CD7C-E7ED-85A6A8143111}"/>
              </a:ext>
            </a:extLst>
          </p:cNvPr>
          <p:cNvCxnSpPr>
            <a:cxnSpLocks/>
          </p:cNvCxnSpPr>
          <p:nvPr/>
        </p:nvCxnSpPr>
        <p:spPr>
          <a:xfrm>
            <a:off x="1944132" y="4303621"/>
            <a:ext cx="3180682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1" name="Straight Arrow Connector 8200">
            <a:extLst>
              <a:ext uri="{FF2B5EF4-FFF2-40B4-BE49-F238E27FC236}">
                <a16:creationId xmlns:a16="http://schemas.microsoft.com/office/drawing/2014/main" id="{5A2C9D29-9A01-528D-9A34-06C2A944DD02}"/>
              </a:ext>
            </a:extLst>
          </p:cNvPr>
          <p:cNvCxnSpPr>
            <a:cxnSpLocks/>
          </p:cNvCxnSpPr>
          <p:nvPr/>
        </p:nvCxnSpPr>
        <p:spPr>
          <a:xfrm>
            <a:off x="1944132" y="3706685"/>
            <a:ext cx="0" cy="596936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7" name="TextBox 8206">
            <a:extLst>
              <a:ext uri="{FF2B5EF4-FFF2-40B4-BE49-F238E27FC236}">
                <a16:creationId xmlns:a16="http://schemas.microsoft.com/office/drawing/2014/main" id="{101C5B46-B9E7-A258-0E81-E91815E981E0}"/>
              </a:ext>
            </a:extLst>
          </p:cNvPr>
          <p:cNvSpPr txBox="1"/>
          <p:nvPr/>
        </p:nvSpPr>
        <p:spPr>
          <a:xfrm>
            <a:off x="4734018" y="4024458"/>
            <a:ext cx="543078" cy="255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Yes</a:t>
            </a:r>
          </a:p>
        </p:txBody>
      </p:sp>
      <p:cxnSp>
        <p:nvCxnSpPr>
          <p:cNvPr id="8208" name="Straight Arrow Connector 8207">
            <a:extLst>
              <a:ext uri="{FF2B5EF4-FFF2-40B4-BE49-F238E27FC236}">
                <a16:creationId xmlns:a16="http://schemas.microsoft.com/office/drawing/2014/main" id="{A9FC62DE-62A2-68C1-67B6-0EE56B91F909}"/>
              </a:ext>
            </a:extLst>
          </p:cNvPr>
          <p:cNvCxnSpPr>
            <a:cxnSpLocks/>
          </p:cNvCxnSpPr>
          <p:nvPr/>
        </p:nvCxnSpPr>
        <p:spPr>
          <a:xfrm flipV="1">
            <a:off x="5617306" y="4838176"/>
            <a:ext cx="0" cy="346323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13" name="TextBox 8212">
            <a:extLst>
              <a:ext uri="{FF2B5EF4-FFF2-40B4-BE49-F238E27FC236}">
                <a16:creationId xmlns:a16="http://schemas.microsoft.com/office/drawing/2014/main" id="{6FA86787-441C-2056-29A5-69CA10553580}"/>
              </a:ext>
            </a:extLst>
          </p:cNvPr>
          <p:cNvSpPr txBox="1"/>
          <p:nvPr/>
        </p:nvSpPr>
        <p:spPr>
          <a:xfrm>
            <a:off x="10112232" y="2151435"/>
            <a:ext cx="54307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600" dirty="0" err="1"/>
              <a:t>Final result</a:t>
            </a:r>
          </a:p>
        </p:txBody>
      </p:sp>
    </p:spTree>
    <p:extLst>
      <p:ext uri="{BB962C8B-B14F-4D97-AF65-F5344CB8AC3E}">
        <p14:creationId xmlns:p14="http://schemas.microsoft.com/office/powerpoint/2010/main" val="1451451795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2A8C0-9C2A-B8C6-BD9F-0F6FE9C15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95518-C6CE-4553-D145-CA1B7E31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autogen</a:t>
            </a:r>
            <a:r>
              <a:rPr lang="en-US" dirty="0"/>
              <a:t>: </a:t>
            </a:r>
            <a:r>
              <a:rPr lang="en-US" dirty="0" err="1"/>
              <a:t>Magentic</a:t>
            </a:r>
            <a:r>
              <a:rPr lang="en-US" dirty="0"/>
              <a:t> one con multiples </a:t>
            </a:r>
            <a:r>
              <a:rPr lang="en-US" dirty="0" err="1"/>
              <a:t>agentes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92D388-64C9-5C37-D97E-CD3F6C198081}"/>
              </a:ext>
            </a:extLst>
          </p:cNvPr>
          <p:cNvSpPr txBox="1"/>
          <p:nvPr/>
        </p:nvSpPr>
        <p:spPr>
          <a:xfrm>
            <a:off x="588261" y="6205298"/>
            <a:ext cx="50422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autogen_magenticone.py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BD33A0-FCFC-BC69-3F5D-B2C40EAB2AAE}"/>
              </a:ext>
            </a:extLst>
          </p:cNvPr>
          <p:cNvSpPr txBox="1"/>
          <p:nvPr/>
        </p:nvSpPr>
        <p:spPr>
          <a:xfrm>
            <a:off x="588263" y="1123229"/>
            <a:ext cx="1116830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Crea un </a:t>
            </a:r>
            <a:r>
              <a:rPr lang="en-US" sz="23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MagenticOneGroupChat</a:t>
            </a:r>
            <a:r>
              <a:rPr lang="en-US" sz="2400" dirty="0"/>
              <a:t> con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lista</a:t>
            </a:r>
            <a:r>
              <a:rPr lang="en-US" sz="2400" dirty="0"/>
              <a:t> de </a:t>
            </a:r>
            <a:r>
              <a:rPr lang="en-US" sz="2400" dirty="0" err="1"/>
              <a:t>agentes</a:t>
            </a:r>
            <a:r>
              <a:rPr lang="en-US" sz="2400" dirty="0"/>
              <a:t> y </a:t>
            </a:r>
            <a:r>
              <a:rPr lang="en-US" sz="2400" dirty="0" err="1"/>
              <a:t>condición</a:t>
            </a:r>
            <a:r>
              <a:rPr lang="en-US" sz="2400" dirty="0"/>
              <a:t> de </a:t>
            </a:r>
            <a:r>
              <a:rPr lang="en-US" sz="2400" dirty="0" err="1"/>
              <a:t>terminación</a:t>
            </a:r>
            <a:r>
              <a:rPr lang="en-US" sz="24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CD84D-1148-BC6D-B73A-5F00BD0110AB}"/>
              </a:ext>
            </a:extLst>
          </p:cNvPr>
          <p:cNvSpPr txBox="1"/>
          <p:nvPr/>
        </p:nvSpPr>
        <p:spPr>
          <a:xfrm>
            <a:off x="588261" y="1967692"/>
            <a:ext cx="11168309" cy="41960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local_agent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(...)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language_agent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(...)</a:t>
            </a:r>
            <a:endParaRPr lang="en-US" sz="1700">
              <a:solidFill>
                <a:srgbClr val="00108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travel_summary_agent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AssistantAgent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  "travel_summary_agent"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description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"A helpful assistant that can summarize the travel plan."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system_message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"You take in suggestions and advice and provide a detailed final travel plan. When the plan is complete and all perspectives are integrated, respond with TERMINATE."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termination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group_chat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MagenticOneGroupChat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  [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local_agent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language_agent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travel_summary_agent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termination_condition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267F99"/>
                </a:solidFill>
                <a:latin typeface="Menlo" panose="020B0609030804020204" pitchFamily="49" charset="0"/>
              </a:rPr>
              <a:t>TextMentionTermination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700">
                <a:solidFill>
                  <a:srgbClr val="A31515"/>
                </a:solidFill>
                <a:latin typeface="Menlo" panose="020B0609030804020204" pitchFamily="49" charset="0"/>
              </a:rPr>
              <a:t>"TERMINATE"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  model_client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r>
              <a:rPr lang="en-US" sz="1700">
                <a:solidFill>
                  <a:srgbClr val="795E26"/>
                </a:solidFill>
                <a:latin typeface="Menlo" panose="020B0609030804020204" pitchFamily="49" charset="0"/>
              </a:rPr>
              <a:t>print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task_result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sz="1700">
                <a:solidFill>
                  <a:srgbClr val="001080"/>
                </a:solidFill>
                <a:latin typeface="Menlo" panose="020B0609030804020204" pitchFamily="49" charset="0"/>
              </a:rPr>
              <a:t>messages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[-</a:t>
            </a:r>
            <a:r>
              <a:rPr lang="en-US" sz="1700">
                <a:solidFill>
                  <a:srgbClr val="098658"/>
                </a:solidFill>
                <a:latin typeface="Menlo" panose="020B0609030804020204" pitchFamily="49" charset="0"/>
              </a:rPr>
              <a:t>1</a:t>
            </a:r>
            <a:r>
              <a:rPr lang="en-US" sz="1700">
                <a:solidFill>
                  <a:srgbClr val="000000"/>
                </a:solidFill>
                <a:latin typeface="Menlo" panose="020B0609030804020204" pitchFamily="49" charset="0"/>
              </a:rPr>
              <a:t>].content)</a:t>
            </a:r>
          </a:p>
        </p:txBody>
      </p:sp>
    </p:spTree>
    <p:extLst>
      <p:ext uri="{BB962C8B-B14F-4D97-AF65-F5344CB8AC3E}">
        <p14:creationId xmlns:p14="http://schemas.microsoft.com/office/powerpoint/2010/main" val="102242321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8D394-0099-25EA-398A-2A6F305A5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2A885-BBF8-5998-F418-3E9F9DFDE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autogen</a:t>
            </a:r>
            <a:r>
              <a:rPr lang="en-US" dirty="0"/>
              <a:t>: ¿</a:t>
            </a:r>
            <a:r>
              <a:rPr lang="en-US" dirty="0" err="1"/>
              <a:t>Cuándo</a:t>
            </a:r>
            <a:r>
              <a:rPr lang="en-US" dirty="0"/>
              <a:t> </a:t>
            </a:r>
            <a:r>
              <a:rPr lang="en-US" dirty="0" err="1"/>
              <a:t>usarlo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31610-9030-1E61-B851-B59A9B038B20}"/>
              </a:ext>
            </a:extLst>
          </p:cNvPr>
          <p:cNvSpPr txBox="1"/>
          <p:nvPr/>
        </p:nvSpPr>
        <p:spPr>
          <a:xfrm>
            <a:off x="588264" y="1515171"/>
            <a:ext cx="4427874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Ofrece</a:t>
            </a:r>
            <a:r>
              <a:rPr lang="en-US" sz="2400" dirty="0"/>
              <a:t>: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Tools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Condiciones</a:t>
            </a:r>
            <a:r>
              <a:rPr lang="en-US" sz="2400" dirty="0"/>
              <a:t> de </a:t>
            </a:r>
            <a:r>
              <a:rPr lang="en-US" sz="2400" dirty="0" err="1"/>
              <a:t>Terminación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Handoffs a </a:t>
            </a:r>
            <a:r>
              <a:rPr lang="en-US" sz="2400" dirty="0" err="1"/>
              <a:t>agentes</a:t>
            </a:r>
            <a:r>
              <a:rPr lang="en-US" sz="2400" dirty="0"/>
              <a:t>/</a:t>
            </a:r>
            <a:r>
              <a:rPr lang="en-US" sz="2400" dirty="0" err="1"/>
              <a:t>usuarios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Orchesterators: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RoundRobin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SelectorGroupChat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Swarm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MagenticOne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9D0472-7BF2-59F6-DF98-243691AE95F4}"/>
              </a:ext>
            </a:extLst>
          </p:cNvPr>
          <p:cNvSpPr txBox="1"/>
          <p:nvPr/>
        </p:nvSpPr>
        <p:spPr>
          <a:xfrm>
            <a:off x="5475514" y="1500083"/>
            <a:ext cx="6553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Podrías</a:t>
            </a:r>
            <a:r>
              <a:rPr lang="en-US" sz="2400" dirty="0"/>
              <a:t> </a:t>
            </a:r>
            <a:r>
              <a:rPr lang="en-US" sz="2400" dirty="0" err="1"/>
              <a:t>elegir</a:t>
            </a:r>
            <a:r>
              <a:rPr lang="en-US" sz="2400" dirty="0"/>
              <a:t> </a:t>
            </a:r>
            <a:r>
              <a:rPr lang="en-US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autogen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/>
              <a:t>si</a:t>
            </a:r>
            <a:r>
              <a:rPr lang="en-US" sz="2400" dirty="0"/>
              <a:t>…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want to use a multi-agent orchestrator that's only available in autogen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 need human-in-the-loop for a multi-agent orchestration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You're comfortable with a more quickly changing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The framework is a good fit for you 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49DCD2-4AEA-6BED-1160-1EF696BBF3B8}"/>
              </a:ext>
            </a:extLst>
          </p:cNvPr>
          <p:cNvSpPr txBox="1"/>
          <p:nvPr/>
        </p:nvSpPr>
        <p:spPr>
          <a:xfrm>
            <a:off x="588263" y="5536644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Aprende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:</a:t>
            </a:r>
          </a:p>
          <a:p>
            <a:r>
              <a:rPr lang="en-US" sz="2400" dirty="0" err="1">
                <a:hlinkClick r:id="rId2"/>
              </a:rPr>
              <a:t>https://microsoft.github.io/autogen/</a:t>
            </a:r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212445106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3E35F-EDC0-AD59-6634-E6181BD68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7446B-156A-DEAC-0AFF-D3F93F279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pydantic-ai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58F57-E038-2617-3EAA-C013540E054E}"/>
              </a:ext>
            </a:extLst>
          </p:cNvPr>
          <p:cNvSpPr txBox="1"/>
          <p:nvPr/>
        </p:nvSpPr>
        <p:spPr>
          <a:xfrm>
            <a:off x="588262" y="6343952"/>
            <a:ext cx="43855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pydanticai_basic.py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FE91CE-BA96-9149-E43F-2D20ED7C26DD}"/>
              </a:ext>
            </a:extLst>
          </p:cNvPr>
          <p:cNvSpPr txBox="1"/>
          <p:nvPr/>
        </p:nvSpPr>
        <p:spPr>
          <a:xfrm>
            <a:off x="588262" y="1120575"/>
            <a:ext cx="1114653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Conéctate</a:t>
            </a:r>
            <a:r>
              <a:rPr lang="en-US" sz="2400" dirty="0"/>
              <a:t> con GitHub Models </a:t>
            </a:r>
            <a:r>
              <a:rPr lang="en-US" sz="2400" dirty="0" err="1"/>
              <a:t>pasando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cliente</a:t>
            </a:r>
            <a:r>
              <a:rPr lang="en-US" sz="2400" dirty="0"/>
              <a:t> </a:t>
            </a:r>
            <a:r>
              <a:rPr lang="en-US" sz="2300" b="1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openai.AsyncOpenAI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provedor</a:t>
            </a:r>
            <a:r>
              <a:rPr lang="en-US" sz="2400" dirty="0"/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7678D-AC24-EB11-6F19-6216011BE4E7}"/>
              </a:ext>
            </a:extLst>
          </p:cNvPr>
          <p:cNvSpPr txBox="1"/>
          <p:nvPr/>
        </p:nvSpPr>
        <p:spPr>
          <a:xfrm>
            <a:off x="588263" y="1948298"/>
            <a:ext cx="11146538" cy="4298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pydantic_ai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pydantic_ai</a:t>
            </a:r>
            <a:r>
              <a:rPr lang="en-US" dirty="0" err="1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models</a:t>
            </a:r>
            <a:r>
              <a:rPr lang="en-US" dirty="0" err="1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openai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openai.AsyncOpenAI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"https://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models.inference.ai.azure.com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endParaRPr lang="en-US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pydantic_ai.models.openai.OpenAIModel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provider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OpenAIProvider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openai_client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client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  <a:p>
            <a:endParaRPr lang="en-US" dirty="0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pydantic_ai.Agent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None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 =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Agent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model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system_prompt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"You are a Spanish tutor. ONLY respond in Spanish."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result_type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062814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8A4D3-D95F-F1CE-48E9-9D60A887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1DE55-9843-6E96-E749-CE0C3C62D0A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199" y="1278684"/>
            <a:ext cx="11151925" cy="738664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Modelos</a:t>
            </a:r>
            <a:r>
              <a:rPr lang="en-US" sz="2400" dirty="0"/>
              <a:t> de IA </a:t>
            </a:r>
            <a:r>
              <a:rPr lang="en-US" sz="2400" dirty="0" err="1"/>
              <a:t>generativa</a:t>
            </a:r>
            <a:r>
              <a:rPr lang="en-US" sz="2400" dirty="0"/>
              <a:t> </a:t>
            </a:r>
            <a:r>
              <a:rPr lang="en-US" sz="2400" dirty="0" err="1"/>
              <a:t>gratuitos</a:t>
            </a:r>
            <a:r>
              <a:rPr lang="en-US" sz="2400" dirty="0"/>
              <a:t> y </a:t>
            </a:r>
            <a:r>
              <a:rPr lang="en-US" sz="2400" dirty="0" err="1"/>
              <a:t>potentes</a:t>
            </a:r>
            <a:r>
              <a:rPr lang="en-US" sz="2400" dirty="0"/>
              <a:t>: ¡solo </a:t>
            </a:r>
            <a:r>
              <a:rPr lang="en-US" sz="2400" dirty="0" err="1"/>
              <a:t>necesitas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cuenta</a:t>
            </a:r>
            <a:r>
              <a:rPr lang="en-US" sz="2400" dirty="0"/>
              <a:t> de GitHub!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1C876E-55D2-6D76-2137-A94225E29656}"/>
              </a:ext>
            </a:extLst>
          </p:cNvPr>
          <p:cNvSpPr txBox="1"/>
          <p:nvPr/>
        </p:nvSpPr>
        <p:spPr>
          <a:xfrm>
            <a:off x="584200" y="5939135"/>
            <a:ext cx="681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https://github.com/marketplace/models</a:t>
            </a:r>
            <a:endParaRPr lang="en-US" sz="2400"/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82F7C69-D639-67B2-74C1-AAC3BB088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99" y="2119227"/>
            <a:ext cx="8970581" cy="35421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C1D679-04C3-F92D-61A9-E78D273492C8}"/>
              </a:ext>
            </a:extLst>
          </p:cNvPr>
          <p:cNvSpPr txBox="1"/>
          <p:nvPr/>
        </p:nvSpPr>
        <p:spPr>
          <a:xfrm>
            <a:off x="9857576" y="3204376"/>
            <a:ext cx="17409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45 models</a:t>
            </a:r>
          </a:p>
          <a:p>
            <a:pPr algn="l"/>
            <a:r>
              <a:rPr lang="en-US" sz="2000" dirty="0"/>
              <a:t>y </a:t>
            </a:r>
            <a:r>
              <a:rPr lang="en-US" sz="2000" dirty="0" err="1"/>
              <a:t>más</a:t>
            </a:r>
            <a:r>
              <a:rPr lang="en-US" sz="2000" dirty="0"/>
              <a:t> </a:t>
            </a:r>
            <a:r>
              <a:rPr lang="en-US" sz="2000" dirty="0" err="1"/>
              <a:t>por</a:t>
            </a:r>
            <a:r>
              <a:rPr lang="en-US" sz="2000" dirty="0"/>
              <a:t> </a:t>
            </a:r>
            <a:r>
              <a:rPr lang="en-US" sz="2000" dirty="0" err="1"/>
              <a:t>venir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379511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84BC1-CB07-128F-F69C-590103B47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4ACB-0030-39FF-9C6D-251E86B1D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Graph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86F404-6C2A-B764-A613-751B7ABEF3CB}"/>
              </a:ext>
            </a:extLst>
          </p:cNvPr>
          <p:cNvSpPr/>
          <p:nvPr/>
        </p:nvSpPr>
        <p:spPr bwMode="auto">
          <a:xfrm>
            <a:off x="2305948" y="2141820"/>
            <a:ext cx="131746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379521-A217-25AC-4D17-F4CE6E079F1B}"/>
              </a:ext>
            </a:extLst>
          </p:cNvPr>
          <p:cNvSpPr/>
          <p:nvPr/>
        </p:nvSpPr>
        <p:spPr bwMode="auto">
          <a:xfrm>
            <a:off x="5078533" y="2120703"/>
            <a:ext cx="1317463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412DFB-205E-F9BA-60CD-FE379D547ABB}"/>
              </a:ext>
            </a:extLst>
          </p:cNvPr>
          <p:cNvSpPr/>
          <p:nvPr/>
        </p:nvSpPr>
        <p:spPr bwMode="auto">
          <a:xfrm>
            <a:off x="3681124" y="5294849"/>
            <a:ext cx="1153334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0508C6-24AB-5B55-146C-58D488C12765}"/>
              </a:ext>
            </a:extLst>
          </p:cNvPr>
          <p:cNvSpPr/>
          <p:nvPr/>
        </p:nvSpPr>
        <p:spPr bwMode="auto">
          <a:xfrm>
            <a:off x="5884719" y="4118695"/>
            <a:ext cx="1022554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116FFE-38F2-57E6-25E1-81460ED29ABD}"/>
              </a:ext>
            </a:extLst>
          </p:cNvPr>
          <p:cNvSpPr/>
          <p:nvPr/>
        </p:nvSpPr>
        <p:spPr bwMode="auto">
          <a:xfrm>
            <a:off x="1636857" y="4380842"/>
            <a:ext cx="1166239" cy="68642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Node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A39D8C-DC89-B9EF-EF11-DEB86893A598}"/>
              </a:ext>
            </a:extLst>
          </p:cNvPr>
          <p:cNvCxnSpPr>
            <a:cxnSpLocks/>
          </p:cNvCxnSpPr>
          <p:nvPr/>
        </p:nvCxnSpPr>
        <p:spPr>
          <a:xfrm flipV="1">
            <a:off x="2363661" y="2828249"/>
            <a:ext cx="749797" cy="1592645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7B4154-A2FC-F6C3-A17C-D7739ABF6D04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3623418" y="2463917"/>
            <a:ext cx="1455115" cy="1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C0A725F-E261-F408-F312-06A252C71A1B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H="1" flipV="1">
            <a:off x="5737265" y="2807132"/>
            <a:ext cx="658731" cy="131156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EBB0862-EB74-2D78-E232-F7D70665125B}"/>
              </a:ext>
            </a:extLst>
          </p:cNvPr>
          <p:cNvCxnSpPr>
            <a:cxnSpLocks/>
            <a:stCxn id="6" idx="0"/>
            <a:endCxn id="4" idx="2"/>
          </p:cNvCxnSpPr>
          <p:nvPr/>
        </p:nvCxnSpPr>
        <p:spPr>
          <a:xfrm flipV="1">
            <a:off x="4257791" y="2807132"/>
            <a:ext cx="1479474" cy="248771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742251-F453-858A-9BA0-02E729C37440}"/>
              </a:ext>
            </a:extLst>
          </p:cNvPr>
          <p:cNvCxnSpPr>
            <a:cxnSpLocks/>
            <a:stCxn id="39" idx="0"/>
            <a:endCxn id="10" idx="2"/>
          </p:cNvCxnSpPr>
          <p:nvPr/>
        </p:nvCxnSpPr>
        <p:spPr>
          <a:xfrm flipV="1">
            <a:off x="6389918" y="4805124"/>
            <a:ext cx="6078" cy="559572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54ADCE9-49D2-894A-6128-23FD8B3B81B7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3102972" y="2828249"/>
            <a:ext cx="1154819" cy="246660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6F6C4DE-AB30-138F-DA84-016561E46E84}"/>
              </a:ext>
            </a:extLst>
          </p:cNvPr>
          <p:cNvSpPr/>
          <p:nvPr/>
        </p:nvSpPr>
        <p:spPr bwMode="auto">
          <a:xfrm>
            <a:off x="5914215" y="5364696"/>
            <a:ext cx="951405" cy="558209"/>
          </a:xfrm>
          <a:prstGeom prst="rect">
            <a:avLst/>
          </a:prstGeom>
          <a:solidFill>
            <a:srgbClr val="FFB3BB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END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714D213-7776-4856-02BA-85063F111C1F}"/>
              </a:ext>
            </a:extLst>
          </p:cNvPr>
          <p:cNvCxnSpPr>
            <a:cxnSpLocks/>
            <a:stCxn id="39" idx="1"/>
            <a:endCxn id="6" idx="3"/>
          </p:cNvCxnSpPr>
          <p:nvPr/>
        </p:nvCxnSpPr>
        <p:spPr>
          <a:xfrm flipH="1" flipV="1">
            <a:off x="4834458" y="5638064"/>
            <a:ext cx="1079757" cy="5737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AD94DA-4BBD-1C0E-F8CA-9217F29DE8FE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 flipH="1">
            <a:off x="2219977" y="2828249"/>
            <a:ext cx="744703" cy="1552593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0ACABB7-26E1-E4D0-24E1-86CD2233390C}"/>
              </a:ext>
            </a:extLst>
          </p:cNvPr>
          <p:cNvCxnSpPr>
            <a:cxnSpLocks/>
          </p:cNvCxnSpPr>
          <p:nvPr/>
        </p:nvCxnSpPr>
        <p:spPr>
          <a:xfrm flipH="1">
            <a:off x="1669700" y="2485034"/>
            <a:ext cx="636245" cy="0"/>
          </a:xfrm>
          <a:prstGeom prst="straightConnector1">
            <a:avLst/>
          </a:prstGeom>
          <a:ln w="28575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809FF45-2D53-E3B6-E2CB-BC81C8D94460}"/>
              </a:ext>
            </a:extLst>
          </p:cNvPr>
          <p:cNvSpPr/>
          <p:nvPr/>
        </p:nvSpPr>
        <p:spPr bwMode="auto">
          <a:xfrm>
            <a:off x="588263" y="2141820"/>
            <a:ext cx="1110597" cy="686429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START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A65DF48-D7E1-8AC1-8EC1-97CC024C5F17}"/>
              </a:ext>
            </a:extLst>
          </p:cNvPr>
          <p:cNvSpPr txBox="1"/>
          <p:nvPr/>
        </p:nvSpPr>
        <p:spPr>
          <a:xfrm>
            <a:off x="638339" y="1277658"/>
            <a:ext cx="742527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/>
              <a:t>Un se </a:t>
            </a:r>
            <a:r>
              <a:rPr lang="en-US" sz="2400" dirty="0" err="1"/>
              <a:t>puede</a:t>
            </a:r>
            <a:r>
              <a:rPr lang="en-US" sz="2400" dirty="0"/>
              <a:t> </a:t>
            </a:r>
            <a:r>
              <a:rPr lang="en-US" sz="2400" dirty="0" err="1"/>
              <a:t>diseñar</a:t>
            </a:r>
            <a:r>
              <a:rPr lang="en-US" sz="2400" dirty="0"/>
              <a:t> de </a:t>
            </a:r>
            <a:r>
              <a:rPr lang="en-US" sz="2400" dirty="0" err="1"/>
              <a:t>muchas</a:t>
            </a:r>
            <a:r>
              <a:rPr lang="en-US" sz="2400" dirty="0"/>
              <a:t> </a:t>
            </a:r>
            <a:r>
              <a:rPr lang="en-US" sz="2400" dirty="0" err="1"/>
              <a:t>maneras</a:t>
            </a:r>
            <a:r>
              <a:rPr lang="en-US" sz="2400" dirty="0"/>
              <a:t>, con </a:t>
            </a:r>
            <a:r>
              <a:rPr lang="en-US" sz="2400" dirty="0" err="1"/>
              <a:t>tal</a:t>
            </a:r>
            <a:r>
              <a:rPr lang="en-US" sz="2400" dirty="0"/>
              <a:t> de que </a:t>
            </a:r>
            <a:r>
              <a:rPr lang="en-US" sz="2400" dirty="0" err="1"/>
              <a:t>termine</a:t>
            </a:r>
            <a:r>
              <a:rPr lang="en-US" sz="2400" dirty="0"/>
              <a:t>.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99398D3-CB4E-6202-11A5-317916274871}"/>
              </a:ext>
            </a:extLst>
          </p:cNvPr>
          <p:cNvSpPr txBox="1"/>
          <p:nvPr/>
        </p:nvSpPr>
        <p:spPr>
          <a:xfrm>
            <a:off x="9261141" y="6176082"/>
            <a:ext cx="21639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Ejemplo</a:t>
            </a:r>
            <a:r>
              <a:rPr lang="en-US" sz="2400" dirty="0"/>
              <a:t> Q&amp;A</a:t>
            </a:r>
          </a:p>
        </p:txBody>
      </p:sp>
      <p:pic>
        <p:nvPicPr>
          <p:cNvPr id="11" name="Picture 10" descr="A diagram of a process&#10;&#10;AI-generated content may be incorrect.">
            <a:extLst>
              <a:ext uri="{FF2B5EF4-FFF2-40B4-BE49-F238E27FC236}">
                <a16:creationId xmlns:a16="http://schemas.microsoft.com/office/drawing/2014/main" id="{B9F6FA9E-A71B-961E-E0E5-25473F943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9" r="31181"/>
          <a:stretch/>
        </p:blipFill>
        <p:spPr>
          <a:xfrm>
            <a:off x="8577656" y="605470"/>
            <a:ext cx="3005627" cy="5323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748731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BD078-710E-72BC-DC3A-FF3BF1E9C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24842-E785-0825-A872-D463583C3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pydantic</a:t>
            </a:r>
            <a:r>
              <a:rPr lang="en-US" dirty="0"/>
              <a:t>-ai: </a:t>
            </a:r>
            <a:r>
              <a:rPr lang="en-US" dirty="0" err="1"/>
              <a:t>Arquitectura</a:t>
            </a:r>
            <a:r>
              <a:rPr lang="en-US" dirty="0"/>
              <a:t>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ACAFCE-A5FB-988E-5B33-D84E2BD089F0}"/>
              </a:ext>
            </a:extLst>
          </p:cNvPr>
          <p:cNvSpPr txBox="1"/>
          <p:nvPr/>
        </p:nvSpPr>
        <p:spPr>
          <a:xfrm>
            <a:off x="588262" y="6147306"/>
            <a:ext cx="380585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Full example: </a:t>
            </a:r>
            <a:r>
              <a:rPr lang="en-US" sz="2000" dirty="0" err="1">
                <a:hlinkClick r:id="rId2"/>
              </a:rPr>
              <a:t>pydanticai_graph.py</a:t>
            </a:r>
            <a:endParaRPr lang="en-US" sz="20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9A9DF4-6056-AA1D-C643-055BF2B9995E}"/>
              </a:ext>
            </a:extLst>
          </p:cNvPr>
          <p:cNvSpPr txBox="1"/>
          <p:nvPr/>
        </p:nvSpPr>
        <p:spPr>
          <a:xfrm>
            <a:off x="588262" y="2060503"/>
            <a:ext cx="11018521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@dataclass</a:t>
            </a: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Ask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BaseNode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QuestionState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]):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async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 -&gt;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Answer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ask_agent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      'Ask a simple question with a single correct answer.'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message_history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ask_agent_messages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ask_agent_messages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+=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all_messages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ctx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question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Answer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result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question_graph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Graph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nodes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=(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Ask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Answer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Evaluate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Reprimand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state_type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QuestionState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</a:pP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start_node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Ask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end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await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question_graph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795E26"/>
                </a:solidFill>
                <a:latin typeface="Menlo" panose="020B0609030804020204" pitchFamily="49" charset="0"/>
              </a:rPr>
              <a:t>run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start_node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state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QuestionState()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A611A-3B24-E242-B640-A6B1250A32D3}"/>
              </a:ext>
            </a:extLst>
          </p:cNvPr>
          <p:cNvSpPr txBox="1"/>
          <p:nvPr/>
        </p:nvSpPr>
        <p:spPr>
          <a:xfrm>
            <a:off x="588263" y="1218788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Defina </a:t>
            </a:r>
            <a:r>
              <a:rPr lang="en-US" sz="24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BaseNode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/>
              <a:t> que </a:t>
            </a:r>
            <a:r>
              <a:rPr lang="en-US" sz="2400" dirty="0" err="1"/>
              <a:t>llamen</a:t>
            </a:r>
            <a:r>
              <a:rPr lang="en-US" sz="2400" dirty="0"/>
              <a:t> a </a:t>
            </a:r>
            <a:r>
              <a:rPr lang="en-US" sz="2300" b="1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Agent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US" sz="2400" dirty="0"/>
              <a:t> y </a:t>
            </a:r>
            <a:r>
              <a:rPr lang="en-US" sz="2400" dirty="0" err="1"/>
              <a:t>corran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300" b="1" dirty="0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Graph</a:t>
            </a:r>
            <a:r>
              <a:rPr lang="en-US" sz="2400" dirty="0"/>
              <a:t> con un </a:t>
            </a:r>
            <a:r>
              <a:rPr lang="en-US" sz="2400" dirty="0" err="1"/>
              <a:t>objeto</a:t>
            </a:r>
            <a:r>
              <a:rPr lang="en-US" sz="2400" dirty="0"/>
              <a:t> de </a:t>
            </a:r>
            <a:r>
              <a:rPr lang="en-US" sz="2400" dirty="0" err="1"/>
              <a:t>estado</a:t>
            </a:r>
            <a:r>
              <a:rPr lang="en-US" sz="2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768308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65756-1F7C-2C5F-D3C2-5718063DE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4D5FF-A4A4-7E80-6ECC-7C1D077EA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pydantic-ai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11745-4A56-1A97-826D-14A1B074D3A1}"/>
              </a:ext>
            </a:extLst>
          </p:cNvPr>
          <p:cNvSpPr txBox="1"/>
          <p:nvPr/>
        </p:nvSpPr>
        <p:spPr>
          <a:xfrm>
            <a:off x="588263" y="1515171"/>
            <a:ext cx="4887251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Ofrece</a:t>
            </a:r>
            <a:r>
              <a:rPr lang="en-US" sz="2400" dirty="0"/>
              <a:t>: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Soporte</a:t>
            </a:r>
            <a:r>
              <a:rPr lang="en-US" sz="2400" dirty="0"/>
              <a:t> MCP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Arquitecture</a:t>
            </a:r>
            <a:r>
              <a:rPr lang="en-US" sz="2400" dirty="0"/>
              <a:t> Graph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Salidas</a:t>
            </a:r>
            <a:r>
              <a:rPr lang="en-US" sz="2400" dirty="0"/>
              <a:t> </a:t>
            </a:r>
            <a:r>
              <a:rPr lang="en-US" sz="2400" dirty="0" err="1"/>
              <a:t>estructuradas</a:t>
            </a: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Tracing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Evaluaciones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05352-1D19-A07F-8FDF-F39196BEF5E4}"/>
              </a:ext>
            </a:extLst>
          </p:cNvPr>
          <p:cNvSpPr txBox="1"/>
          <p:nvPr/>
        </p:nvSpPr>
        <p:spPr>
          <a:xfrm>
            <a:off x="5475514" y="1500083"/>
            <a:ext cx="65532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Podrías</a:t>
            </a:r>
            <a:r>
              <a:rPr lang="en-US" sz="2400" dirty="0"/>
              <a:t> </a:t>
            </a:r>
            <a:r>
              <a:rPr lang="en-US" sz="2400" dirty="0" err="1"/>
              <a:t>elegir</a:t>
            </a:r>
            <a:r>
              <a:rPr lang="en-US" sz="2400" dirty="0"/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pydantic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-ai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...</a:t>
            </a:r>
          </a:p>
          <a:p>
            <a:pPr algn="l"/>
            <a:endParaRPr lang="en-US" sz="2400" dirty="0" err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Quieres</a:t>
            </a:r>
            <a:r>
              <a:rPr lang="en-US" sz="2400" dirty="0"/>
              <a:t> </a:t>
            </a:r>
            <a:r>
              <a:rPr lang="en-US" sz="2400" dirty="0" err="1"/>
              <a:t>agentes</a:t>
            </a:r>
            <a:r>
              <a:rPr lang="en-US" sz="2400" dirty="0"/>
              <a:t> con </a:t>
            </a:r>
            <a:r>
              <a:rPr lang="en-US" sz="2400" dirty="0" err="1"/>
              <a:t>tipado</a:t>
            </a:r>
            <a:r>
              <a:rPr lang="en-US" sz="2400" dirty="0"/>
              <a:t> Fuerte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Ya </a:t>
            </a:r>
            <a:r>
              <a:rPr lang="en-US" sz="2400" dirty="0" err="1"/>
              <a:t>usas</a:t>
            </a:r>
            <a:r>
              <a:rPr lang="en-US" sz="2400" dirty="0"/>
              <a:t> </a:t>
            </a:r>
            <a:r>
              <a:rPr lang="en-US" sz="2400" dirty="0" err="1"/>
              <a:t>mucho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modelos</a:t>
            </a:r>
            <a:r>
              <a:rPr lang="en-US" sz="2400" dirty="0"/>
              <a:t> de </a:t>
            </a:r>
            <a:r>
              <a:rPr lang="en-US" sz="2400" dirty="0" err="1"/>
              <a:t>Pydantic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tu</a:t>
            </a:r>
            <a:r>
              <a:rPr lang="en-US" sz="2400" dirty="0"/>
              <a:t> base de </a:t>
            </a:r>
            <a:r>
              <a:rPr lang="en-US" sz="2400" dirty="0" err="1"/>
              <a:t>código</a:t>
            </a:r>
            <a:r>
              <a:rPr lang="en-US" sz="2400" dirty="0"/>
              <a:t> (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FastAPI</a:t>
            </a:r>
            <a:r>
              <a:rPr lang="en-US" sz="2400" dirty="0"/>
              <a:t> o </a:t>
            </a:r>
            <a:r>
              <a:rPr lang="en-US" sz="2400" dirty="0" err="1"/>
              <a:t>donde</a:t>
            </a:r>
            <a:r>
              <a:rPr lang="en-US" sz="2400" dirty="0"/>
              <a:t> sea)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Eres </a:t>
            </a:r>
            <a:r>
              <a:rPr lang="en-US" sz="2400" dirty="0" err="1"/>
              <a:t>usuario</a:t>
            </a:r>
            <a:r>
              <a:rPr lang="en-US" sz="2400" dirty="0"/>
              <a:t> de </a:t>
            </a:r>
            <a:r>
              <a:rPr lang="en-US" sz="2400" dirty="0" err="1"/>
              <a:t>LogFire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 </a:t>
            </a:r>
            <a:r>
              <a:rPr lang="en-US" sz="2400" dirty="0" err="1"/>
              <a:t>te</a:t>
            </a:r>
            <a:r>
              <a:rPr lang="en-US" sz="2400" dirty="0"/>
              <a:t> molesta que </a:t>
            </a:r>
            <a:r>
              <a:rPr lang="en-US" sz="2400" dirty="0" err="1"/>
              <a:t>el</a:t>
            </a:r>
            <a:r>
              <a:rPr lang="en-US" sz="2400" dirty="0"/>
              <a:t> framework </a:t>
            </a:r>
            <a:r>
              <a:rPr lang="en-US" sz="2400" dirty="0" err="1"/>
              <a:t>evolucione</a:t>
            </a:r>
            <a:r>
              <a:rPr lang="en-US" sz="2400" dirty="0"/>
              <a:t> </a:t>
            </a:r>
            <a:r>
              <a:rPr lang="en-US" sz="2400" dirty="0" err="1"/>
              <a:t>rápido</a:t>
            </a:r>
            <a:endParaRPr lang="en-US" sz="2400" dirty="0"/>
          </a:p>
          <a:p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C6526-925B-D55C-9C96-3C98739E0448}"/>
              </a:ext>
            </a:extLst>
          </p:cNvPr>
          <p:cNvSpPr txBox="1"/>
          <p:nvPr/>
        </p:nvSpPr>
        <p:spPr>
          <a:xfrm>
            <a:off x="588263" y="5292804"/>
            <a:ext cx="1101852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 err="1"/>
              <a:t>Aprende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:</a:t>
            </a:r>
          </a:p>
          <a:p>
            <a:r>
              <a:rPr lang="en-US" sz="2400" dirty="0" err="1">
                <a:hlinkClick r:id="rId2"/>
              </a:rPr>
              <a:t>https://ai.pydantic.dev/</a:t>
            </a:r>
            <a:endParaRPr lang="en-US" sz="2400" dirty="0" err="1"/>
          </a:p>
          <a:p>
            <a:pPr algn="l"/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149958212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615B7-66C3-3934-CA7E-631B8DC2C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1D7F6-F5EA-E90D-7298-EED8F2385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semantic-kernel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606125-1375-2045-02FA-D1420E2A1685}"/>
              </a:ext>
            </a:extLst>
          </p:cNvPr>
          <p:cNvSpPr txBox="1"/>
          <p:nvPr/>
        </p:nvSpPr>
        <p:spPr>
          <a:xfrm>
            <a:off x="588262" y="6246911"/>
            <a:ext cx="488454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semantickernel_basic.py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26D56-1D72-9800-CD2E-778EA96DAC3F}"/>
              </a:ext>
            </a:extLst>
          </p:cNvPr>
          <p:cNvSpPr txBox="1"/>
          <p:nvPr/>
        </p:nvSpPr>
        <p:spPr>
          <a:xfrm>
            <a:off x="588263" y="1515171"/>
            <a:ext cx="907639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/>
              <a:t>Configura</a:t>
            </a:r>
            <a:r>
              <a:rPr lang="en-US" sz="2400" dirty="0"/>
              <a:t> </a:t>
            </a:r>
            <a:r>
              <a:rPr lang="en-US" sz="2400" dirty="0" err="1"/>
              <a:t>pasando</a:t>
            </a:r>
            <a:r>
              <a:rPr lang="en-US" sz="2400" dirty="0"/>
              <a:t> un </a:t>
            </a:r>
            <a:r>
              <a:rPr lang="en-US" sz="2400" dirty="0" err="1"/>
              <a:t>objeto</a:t>
            </a:r>
            <a:r>
              <a:rPr lang="en-US" sz="2400" dirty="0"/>
              <a:t> </a:t>
            </a:r>
            <a:r>
              <a:rPr lang="en-US" sz="24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openai.AsyncOpenAI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al </a:t>
            </a:r>
            <a:r>
              <a:rPr lang="en-US" sz="2400" dirty="0" err="1"/>
              <a:t>conector</a:t>
            </a:r>
            <a:r>
              <a:rPr lang="en-US" sz="24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6C9F29-4744-59DB-6CB5-CE531817B792}"/>
              </a:ext>
            </a:extLst>
          </p:cNvPr>
          <p:cNvSpPr txBox="1"/>
          <p:nvPr/>
        </p:nvSpPr>
        <p:spPr>
          <a:xfrm>
            <a:off x="588262" y="2054900"/>
            <a:ext cx="11319258" cy="40216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openai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semantic_kernel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connectors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ai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open_ai</a:t>
            </a:r>
          </a:p>
          <a:p>
            <a:r>
              <a:rPr lang="en-US">
                <a:solidFill>
                  <a:srgbClr val="0076A9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semantic_kernel</a:t>
            </a:r>
            <a:r>
              <a:rPr lang="en-US">
                <a:solidFill>
                  <a:srgbClr val="6F6F6F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</a:t>
            </a:r>
            <a:r>
              <a:rPr lang="en-US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agents</a:t>
            </a:r>
          </a:p>
          <a:p>
            <a:endParaRPr lang="en-US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openai.AsyncOpenAI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api_key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base_url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 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semantic_kernel.connectors.ai.open_ai.OpenAIChatCompletion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ai_model_id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async_client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chat_client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b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</a:br>
            <a:endParaRPr lang="en-US">
              <a:solidFill>
                <a:srgbClr val="6F6F6F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semantic_kernel.agents.ChatCompletionAgent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name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"spanish_tutor"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instructions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"You are a Spanish tutor. ONLY respond in Spanish."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service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chat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908119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5A8C4-161C-D758-9C0E-949DD9D74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1815E-A7A6-9A76-07A8-3ABE08D82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Architectura</a:t>
            </a:r>
            <a:r>
              <a:rPr lang="en-US" dirty="0"/>
              <a:t> de </a:t>
            </a:r>
            <a:r>
              <a:rPr lang="en-US" dirty="0" err="1"/>
              <a:t>agente</a:t>
            </a:r>
            <a:r>
              <a:rPr lang="en-US" dirty="0"/>
              <a:t>: </a:t>
            </a:r>
            <a:r>
              <a:rPr lang="en-US" dirty="0" err="1"/>
              <a:t>Agente</a:t>
            </a:r>
            <a:r>
              <a:rPr lang="en-US" dirty="0"/>
              <a:t> group chat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DEF40A-3AB1-69E3-FF9D-F2BBF26917E6}"/>
              </a:ext>
            </a:extLst>
          </p:cNvPr>
          <p:cNvSpPr/>
          <p:nvPr/>
        </p:nvSpPr>
        <p:spPr bwMode="auto">
          <a:xfrm>
            <a:off x="7551405" y="2750227"/>
            <a:ext cx="1796241" cy="788100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12AC0C-5F19-3847-C14F-1E9305BAFF38}"/>
              </a:ext>
            </a:extLst>
          </p:cNvPr>
          <p:cNvSpPr/>
          <p:nvPr/>
        </p:nvSpPr>
        <p:spPr bwMode="auto">
          <a:xfrm>
            <a:off x="1048113" y="2750227"/>
            <a:ext cx="1796241" cy="788099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B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19073D6-36A4-D074-ED76-7FF3CD4A7889}"/>
              </a:ext>
            </a:extLst>
          </p:cNvPr>
          <p:cNvSpPr/>
          <p:nvPr/>
        </p:nvSpPr>
        <p:spPr bwMode="auto">
          <a:xfrm>
            <a:off x="4315471" y="6035040"/>
            <a:ext cx="1796241" cy="558209"/>
          </a:xfrm>
          <a:prstGeom prst="rect">
            <a:avLst/>
          </a:prstGeom>
          <a:solidFill>
            <a:srgbClr val="FFB3BB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FIN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5B6E4C2-994D-439C-47D8-C5992641FD9B}"/>
              </a:ext>
            </a:extLst>
          </p:cNvPr>
          <p:cNvSpPr txBox="1"/>
          <p:nvPr/>
        </p:nvSpPr>
        <p:spPr>
          <a:xfrm>
            <a:off x="638339" y="1521498"/>
            <a:ext cx="1101852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/>
              <a:t>Similar a la </a:t>
            </a:r>
            <a:r>
              <a:rPr lang="en-US" sz="2400" dirty="0" err="1"/>
              <a:t>arquitectura</a:t>
            </a:r>
            <a:r>
              <a:rPr lang="en-US" sz="2400" dirty="0"/>
              <a:t> de </a:t>
            </a:r>
            <a:r>
              <a:rPr lang="en-US" sz="2400" dirty="0" err="1"/>
              <a:t>agente</a:t>
            </a:r>
            <a:r>
              <a:rPr lang="en-US" sz="2400" dirty="0"/>
              <a:t> supervisor, </a:t>
            </a:r>
            <a:r>
              <a:rPr lang="en-US" sz="2400" dirty="0" err="1"/>
              <a:t>ya</a:t>
            </a:r>
            <a:r>
              <a:rPr lang="en-US" sz="2400" dirty="0"/>
              <a:t> que </a:t>
            </a:r>
            <a:r>
              <a:rPr lang="en-US" sz="2400" dirty="0" err="1"/>
              <a:t>usa</a:t>
            </a:r>
            <a:r>
              <a:rPr lang="en-US" sz="2400" dirty="0"/>
              <a:t> function calling para la </a:t>
            </a:r>
            <a:r>
              <a:rPr lang="en-US" sz="2400" dirty="0" err="1"/>
              <a:t>delegación</a:t>
            </a:r>
            <a:r>
              <a:rPr lang="en-US" sz="2400" dirty="0"/>
              <a:t> de </a:t>
            </a:r>
            <a:r>
              <a:rPr lang="en-US" sz="2400" dirty="0" err="1"/>
              <a:t>agentes</a:t>
            </a:r>
            <a:r>
              <a:rPr lang="en-US" sz="2400" dirty="0"/>
              <a:t> y </a:t>
            </a:r>
            <a:r>
              <a:rPr lang="en-US" sz="2400" dirty="0" err="1"/>
              <a:t>terminación</a:t>
            </a:r>
            <a:r>
              <a:rPr lang="en-US" sz="2400" dirty="0"/>
              <a:t> de chat.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3A9DDC-DC65-465F-37DC-3399ED3432CC}"/>
              </a:ext>
            </a:extLst>
          </p:cNvPr>
          <p:cNvSpPr/>
          <p:nvPr/>
        </p:nvSpPr>
        <p:spPr bwMode="auto">
          <a:xfrm>
            <a:off x="3896983" y="2631125"/>
            <a:ext cx="2521233" cy="3045187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Agente</a:t>
            </a: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group chat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97F180-67A7-DE5A-8518-8BDB6A7591C4}"/>
              </a:ext>
            </a:extLst>
          </p:cNvPr>
          <p:cNvSpPr/>
          <p:nvPr/>
        </p:nvSpPr>
        <p:spPr bwMode="auto">
          <a:xfrm>
            <a:off x="4186493" y="3328825"/>
            <a:ext cx="2054199" cy="858836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/>
              <a:t>Función</a:t>
            </a:r>
            <a:r>
              <a:rPr lang="en-US" sz="2000" dirty="0"/>
              <a:t> de </a:t>
            </a:r>
            <a:r>
              <a:rPr lang="en-US" sz="2000" dirty="0" err="1"/>
              <a:t>selección</a:t>
            </a: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299380-8D34-3A95-53FE-4B00D68D638F}"/>
              </a:ext>
            </a:extLst>
          </p:cNvPr>
          <p:cNvSpPr/>
          <p:nvPr/>
        </p:nvSpPr>
        <p:spPr bwMode="auto">
          <a:xfrm>
            <a:off x="4186494" y="4624575"/>
            <a:ext cx="2054199" cy="858836"/>
          </a:xfrm>
          <a:prstGeom prst="rect">
            <a:avLst/>
          </a:prstGeom>
          <a:solidFill>
            <a:schemeClr val="accent4">
              <a:lumMod val="9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err="1"/>
              <a:t>Función</a:t>
            </a:r>
            <a:r>
              <a:rPr lang="en-US" sz="2000" dirty="0"/>
              <a:t> de </a:t>
            </a:r>
            <a:r>
              <a:rPr lang="en-US" sz="2000" dirty="0" err="1"/>
              <a:t>terminación</a:t>
            </a:r>
            <a:endParaRPr lang="en-US" sz="2000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A59693-8807-FCF3-5C59-C5C3B3B8369B}"/>
              </a:ext>
            </a:extLst>
          </p:cNvPr>
          <p:cNvCxnSpPr>
            <a:cxnSpLocks/>
          </p:cNvCxnSpPr>
          <p:nvPr/>
        </p:nvCxnSpPr>
        <p:spPr>
          <a:xfrm flipH="1">
            <a:off x="6415569" y="3022399"/>
            <a:ext cx="1135836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2237A3-620C-F29C-2E8E-403BD75770EB}"/>
              </a:ext>
            </a:extLst>
          </p:cNvPr>
          <p:cNvCxnSpPr>
            <a:cxnSpLocks/>
          </p:cNvCxnSpPr>
          <p:nvPr/>
        </p:nvCxnSpPr>
        <p:spPr>
          <a:xfrm flipH="1">
            <a:off x="2844354" y="3022399"/>
            <a:ext cx="1052629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71EE69-055B-F451-54EC-366264CE1523}"/>
              </a:ext>
            </a:extLst>
          </p:cNvPr>
          <p:cNvCxnSpPr>
            <a:cxnSpLocks/>
          </p:cNvCxnSpPr>
          <p:nvPr/>
        </p:nvCxnSpPr>
        <p:spPr>
          <a:xfrm flipV="1">
            <a:off x="5159753" y="5483411"/>
            <a:ext cx="0" cy="551629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F39D16D-1EB4-84A2-6666-0629ABBC9182}"/>
              </a:ext>
            </a:extLst>
          </p:cNvPr>
          <p:cNvCxnSpPr>
            <a:cxnSpLocks/>
          </p:cNvCxnSpPr>
          <p:nvPr/>
        </p:nvCxnSpPr>
        <p:spPr>
          <a:xfrm flipH="1">
            <a:off x="6240692" y="3428999"/>
            <a:ext cx="1310713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54DC7D7-6CF0-578C-0F73-CA7B42296821}"/>
              </a:ext>
            </a:extLst>
          </p:cNvPr>
          <p:cNvCxnSpPr>
            <a:cxnSpLocks/>
          </p:cNvCxnSpPr>
          <p:nvPr/>
        </p:nvCxnSpPr>
        <p:spPr>
          <a:xfrm>
            <a:off x="2849648" y="3428999"/>
            <a:ext cx="1336845" cy="1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79289AD-2AF6-8375-E1B0-117311121C62}"/>
              </a:ext>
            </a:extLst>
          </p:cNvPr>
          <p:cNvSpPr txBox="1"/>
          <p:nvPr/>
        </p:nvSpPr>
        <p:spPr>
          <a:xfrm>
            <a:off x="6530202" y="3474100"/>
            <a:ext cx="1214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err="1"/>
              <a:t>Historial</a:t>
            </a:r>
            <a:r>
              <a:rPr lang="en-US" sz="1400" dirty="0"/>
              <a:t> chat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409772-40C2-AB15-7E7E-318806616378}"/>
              </a:ext>
            </a:extLst>
          </p:cNvPr>
          <p:cNvSpPr txBox="1"/>
          <p:nvPr/>
        </p:nvSpPr>
        <p:spPr>
          <a:xfrm>
            <a:off x="2910581" y="3474100"/>
            <a:ext cx="1214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/>
              <a:t>Historial</a:t>
            </a:r>
            <a:r>
              <a:rPr lang="en-US" sz="1400" dirty="0"/>
              <a:t> chat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ED5F3C-0F50-1EF0-9130-A2BCBE5E55A5}"/>
              </a:ext>
            </a:extLst>
          </p:cNvPr>
          <p:cNvSpPr txBox="1"/>
          <p:nvPr/>
        </p:nvSpPr>
        <p:spPr>
          <a:xfrm>
            <a:off x="3017273" y="2750227"/>
            <a:ext cx="87441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/>
              <a:t>respuesta</a:t>
            </a:r>
            <a:endParaRPr lang="en-US" sz="1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04EA808-1894-6EFF-1BE3-E4F89E4A551C}"/>
              </a:ext>
            </a:extLst>
          </p:cNvPr>
          <p:cNvSpPr txBox="1"/>
          <p:nvPr/>
        </p:nvSpPr>
        <p:spPr>
          <a:xfrm>
            <a:off x="5224846" y="5704881"/>
            <a:ext cx="12149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 err="1"/>
              <a:t>chat history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2538A6-7EEB-ECE1-8E1E-0BE596071E69}"/>
              </a:ext>
            </a:extLst>
          </p:cNvPr>
          <p:cNvSpPr txBox="1"/>
          <p:nvPr/>
        </p:nvSpPr>
        <p:spPr>
          <a:xfrm>
            <a:off x="6591135" y="2750227"/>
            <a:ext cx="87441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 err="1"/>
              <a:t>respuesta</a:t>
            </a:r>
            <a:endParaRPr lang="en-US" sz="1400" dirty="0"/>
          </a:p>
          <a:p>
            <a:pPr algn="l"/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58326418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63238-6097-5711-E173-99E96C7B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23209-0174-4A35-DBEC-0829B387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semantic-kernel: </a:t>
            </a:r>
            <a:r>
              <a:rPr lang="en-US" dirty="0" err="1"/>
              <a:t>Agente</a:t>
            </a:r>
            <a:r>
              <a:rPr lang="en-US" dirty="0"/>
              <a:t> group chat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57E62B-CA11-4CB3-0D68-2BA5F2DA914A}"/>
              </a:ext>
            </a:extLst>
          </p:cNvPr>
          <p:cNvSpPr txBox="1"/>
          <p:nvPr/>
        </p:nvSpPr>
        <p:spPr>
          <a:xfrm>
            <a:off x="588262" y="6246911"/>
            <a:ext cx="548246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semantickernel_groupchat.py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174D1C-8B57-844B-459A-FCCBCF6837E5}"/>
              </a:ext>
            </a:extLst>
          </p:cNvPr>
          <p:cNvSpPr txBox="1"/>
          <p:nvPr/>
        </p:nvSpPr>
        <p:spPr>
          <a:xfrm>
            <a:off x="588263" y="1515171"/>
            <a:ext cx="10999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Defina </a:t>
            </a:r>
            <a:r>
              <a:rPr lang="en-US" sz="2400" dirty="0" err="1"/>
              <a:t>agentes</a:t>
            </a:r>
            <a:r>
              <a:rPr lang="en-US" sz="2400" dirty="0"/>
              <a:t>, </a:t>
            </a:r>
            <a:r>
              <a:rPr lang="en-US" sz="2400" dirty="0" err="1"/>
              <a:t>selección</a:t>
            </a:r>
            <a:r>
              <a:rPr lang="en-US" sz="2400" dirty="0"/>
              <a:t> y </a:t>
            </a:r>
            <a:r>
              <a:rPr lang="en-US" sz="2400" dirty="0" err="1"/>
              <a:t>funciones</a:t>
            </a:r>
            <a:r>
              <a:rPr lang="en-US" sz="2400" dirty="0"/>
              <a:t> de </a:t>
            </a:r>
            <a:r>
              <a:rPr lang="en-US" sz="2400" dirty="0" err="1"/>
              <a:t>terminación</a:t>
            </a:r>
            <a:r>
              <a:rPr lang="en-US" sz="2400" dirty="0"/>
              <a:t>, </a:t>
            </a:r>
            <a:r>
              <a:rPr lang="en-US" sz="2400" dirty="0" err="1"/>
              <a:t>pasalos</a:t>
            </a:r>
            <a:r>
              <a:rPr lang="en-US" sz="2400" dirty="0"/>
              <a:t> a </a:t>
            </a:r>
            <a:r>
              <a:rPr lang="en-US" sz="23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AgentGroupChat</a:t>
            </a:r>
            <a:r>
              <a:rPr lang="en-US" sz="24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AF49C-0E1A-3E88-63BC-34101CF50A35}"/>
              </a:ext>
            </a:extLst>
          </p:cNvPr>
          <p:cNvSpPr txBox="1"/>
          <p:nvPr/>
        </p:nvSpPr>
        <p:spPr>
          <a:xfrm>
            <a:off x="588262" y="2095937"/>
            <a:ext cx="11319258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chat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AgentGroupChat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agents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agent_reviewer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agent_writer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selection_strategy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KernelFunctionSelectionStrategy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initial_agent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agent_reviewer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selection_function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result_parser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]).</a:t>
            </a:r>
            <a:r>
              <a:rPr lang="en-US" dirty="0">
                <a:solidFill>
                  <a:srgbClr val="795E26"/>
                </a:solidFill>
                <a:latin typeface="Menlo" panose="020B0609030804020204" pitchFamily="49" charset="0"/>
              </a:rPr>
              <a:t>strip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history_variable_name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lastmessage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termination_strategy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267F99"/>
                </a:solidFill>
                <a:latin typeface="Menlo" panose="020B0609030804020204" pitchFamily="49" charset="0"/>
              </a:rPr>
              <a:t>KernelFunctionTerminationStrategy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    agents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=[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agent_reviewer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termination_function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  <a:buNone/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kernel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result_parser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lambda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"yes"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str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-US" dirty="0" err="1">
                <a:solidFill>
                  <a:srgbClr val="000000"/>
                </a:solidFill>
                <a:latin typeface="Menlo" panose="020B0609030804020204" pitchFamily="49" charset="0"/>
              </a:rPr>
              <a:t>.value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]).</a:t>
            </a:r>
            <a:r>
              <a:rPr lang="en-US" dirty="0">
                <a:solidFill>
                  <a:srgbClr val="795E26"/>
                </a:solidFill>
                <a:latin typeface="Menlo" panose="020B0609030804020204" pitchFamily="49" charset="0"/>
              </a:rPr>
              <a:t>lower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(),</a:t>
            </a: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history_variable_name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lastmessage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dirty="0" err="1">
                <a:solidFill>
                  <a:srgbClr val="001080"/>
                </a:solidFill>
                <a:latin typeface="Menlo" panose="020B0609030804020204" pitchFamily="49" charset="0"/>
              </a:rPr>
              <a:t>maximum_iterations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098658"/>
                </a:solidFill>
                <a:latin typeface="Menlo" panose="020B0609030804020204" pitchFamily="49" charset="0"/>
              </a:rPr>
              <a:t>10</a:t>
            </a:r>
            <a:r>
              <a:rPr lang="en-US" dirty="0">
                <a:solidFill>
                  <a:srgbClr val="000000"/>
                </a:solidFill>
                <a:latin typeface="Menlo" panose="020B060903080402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2645779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A8C65-055C-0348-4B90-EF4A295E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1A95B-B9D2-A67F-B77F-7A2FC15B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semantic-kernel: ¿</a:t>
            </a:r>
            <a:r>
              <a:rPr lang="en-US" dirty="0" err="1"/>
              <a:t>Cuándo</a:t>
            </a:r>
            <a:r>
              <a:rPr lang="en-US" dirty="0"/>
              <a:t> </a:t>
            </a:r>
            <a:r>
              <a:rPr lang="en-US" dirty="0" err="1"/>
              <a:t>usarlo</a:t>
            </a:r>
            <a:r>
              <a:rPr lang="en-US" dirty="0"/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BC04FF-E582-A408-6A15-2D77C74C73A8}"/>
              </a:ext>
            </a:extLst>
          </p:cNvPr>
          <p:cNvSpPr txBox="1"/>
          <p:nvPr/>
        </p:nvSpPr>
        <p:spPr>
          <a:xfrm>
            <a:off x="588264" y="1490008"/>
            <a:ext cx="5507736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Ofrece</a:t>
            </a:r>
            <a:r>
              <a:rPr lang="en-US" sz="2400" dirty="0"/>
              <a:t>: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Agent group chat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Soporte</a:t>
            </a:r>
            <a:r>
              <a:rPr lang="en-US" sz="2400" dirty="0"/>
              <a:t> MCP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Graphs ("Process framework")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Integración</a:t>
            </a:r>
            <a:r>
              <a:rPr lang="en-US" sz="2400" dirty="0"/>
              <a:t> Azure AI Agents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Integración</a:t>
            </a:r>
            <a:r>
              <a:rPr lang="en-US" sz="2400" dirty="0"/>
              <a:t> Azure Monitor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8A435-2659-880B-77DE-BA6FE70CF00D}"/>
              </a:ext>
            </a:extLst>
          </p:cNvPr>
          <p:cNvSpPr txBox="1"/>
          <p:nvPr/>
        </p:nvSpPr>
        <p:spPr>
          <a:xfrm>
            <a:off x="5704114" y="1490008"/>
            <a:ext cx="6324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/>
              <a:t>Podrías</a:t>
            </a:r>
            <a:r>
              <a:rPr lang="en-US" sz="2400" dirty="0"/>
              <a:t> </a:t>
            </a:r>
            <a:r>
              <a:rPr lang="en-US" sz="2400" dirty="0" err="1"/>
              <a:t>elegir</a:t>
            </a:r>
            <a:r>
              <a:rPr lang="en-US" sz="2400" dirty="0"/>
              <a:t>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semantic-kernel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...</a:t>
            </a:r>
          </a:p>
          <a:p>
            <a:pPr algn="l"/>
            <a:endParaRPr lang="en-US" sz="2400" dirty="0" err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Estas</a:t>
            </a:r>
            <a:r>
              <a:rPr lang="en-US" sz="2400" dirty="0"/>
              <a:t> </a:t>
            </a:r>
            <a:r>
              <a:rPr lang="en-US" sz="2400" dirty="0" err="1"/>
              <a:t>integrando</a:t>
            </a:r>
            <a:r>
              <a:rPr lang="en-US" sz="2400" dirty="0"/>
              <a:t> con </a:t>
            </a:r>
            <a:r>
              <a:rPr lang="en-US" sz="2400" dirty="0" err="1"/>
              <a:t>servicios</a:t>
            </a:r>
            <a:r>
              <a:rPr lang="en-US" sz="2400" dirty="0"/>
              <a:t> Azure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Deseas</a:t>
            </a:r>
            <a:r>
              <a:rPr lang="en-US" sz="2400" dirty="0"/>
              <a:t> </a:t>
            </a:r>
            <a:r>
              <a:rPr lang="en-US" sz="2400" dirty="0" err="1"/>
              <a:t>usuar</a:t>
            </a:r>
            <a:r>
              <a:rPr lang="en-US" sz="2400" dirty="0"/>
              <a:t> </a:t>
            </a:r>
            <a:r>
              <a:rPr lang="en-US" sz="2400" dirty="0" err="1"/>
              <a:t>código</a:t>
            </a:r>
            <a:r>
              <a:rPr lang="en-US" sz="2400" dirty="0"/>
              <a:t> similar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tus</a:t>
            </a:r>
            <a:r>
              <a:rPr lang="en-US" sz="2400" dirty="0"/>
              <a:t> bases de </a:t>
            </a:r>
            <a:r>
              <a:rPr lang="en-US" sz="2400" dirty="0" err="1"/>
              <a:t>código</a:t>
            </a:r>
            <a:r>
              <a:rPr lang="en-US" sz="2400" dirty="0"/>
              <a:t> Python/C#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 err="1"/>
              <a:t>Estas</a:t>
            </a:r>
            <a:r>
              <a:rPr lang="en-US" sz="2400" dirty="0"/>
              <a:t> </a:t>
            </a:r>
            <a:r>
              <a:rPr lang="en-US" sz="2400" dirty="0" err="1"/>
              <a:t>creando</a:t>
            </a:r>
            <a:r>
              <a:rPr lang="en-US" sz="2400" dirty="0"/>
              <a:t>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applicación</a:t>
            </a:r>
            <a:r>
              <a:rPr lang="en-US" sz="2400" dirty="0"/>
              <a:t> para </a:t>
            </a:r>
            <a:r>
              <a:rPr lang="en-US" sz="2400" dirty="0" err="1"/>
              <a:t>producción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FB0D94-4411-0331-080A-DFD2A5C7966C}"/>
              </a:ext>
            </a:extLst>
          </p:cNvPr>
          <p:cNvSpPr txBox="1"/>
          <p:nvPr/>
        </p:nvSpPr>
        <p:spPr>
          <a:xfrm>
            <a:off x="588263" y="4277142"/>
            <a:ext cx="11018520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Aprende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:</a:t>
            </a:r>
          </a:p>
          <a:p>
            <a:r>
              <a:rPr lang="en-US" sz="2400" dirty="0" err="1">
                <a:hlinkClick r:id="rId2"/>
              </a:rPr>
              <a:t>https://learn.microsoft.com/semantic-kernel/frameworks/agent</a:t>
            </a:r>
            <a:endParaRPr lang="en-US" sz="2400" dirty="0" err="1"/>
          </a:p>
          <a:p>
            <a:endParaRPr lang="en-US" sz="2400" dirty="0" err="1"/>
          </a:p>
          <a:p>
            <a:r>
              <a:rPr lang="en-US" sz="2400" dirty="0"/>
              <a:t>Más </a:t>
            </a:r>
            <a:r>
              <a:rPr lang="en-US" sz="2400" dirty="0" err="1"/>
              <a:t>ejemplos</a:t>
            </a:r>
            <a:r>
              <a:rPr lang="en-US" sz="2400" dirty="0"/>
              <a:t> Python:</a:t>
            </a:r>
          </a:p>
          <a:p>
            <a:r>
              <a:rPr lang="en-US" sz="2400" dirty="0" err="1">
                <a:hlinkClick r:id="rId3"/>
              </a:rPr>
              <a:t>https://github.com/sphenry/agent_hack</a:t>
            </a:r>
            <a:endParaRPr lang="en-US" sz="2400" dirty="0" err="1"/>
          </a:p>
          <a:p>
            <a:r>
              <a:rPr lang="en-US" sz="2400" dirty="0" err="1">
                <a:hlinkClick r:id="rId4"/>
              </a:rPr>
              <a:t>https://github.com/microsoft/semantic-kernel/tree/main/python/samples</a:t>
            </a:r>
            <a:endParaRPr lang="en-US" sz="2400" dirty="0" err="1"/>
          </a:p>
          <a:p>
            <a:endParaRPr lang="en-US" sz="2400" dirty="0" err="1"/>
          </a:p>
        </p:txBody>
      </p:sp>
    </p:spTree>
    <p:extLst>
      <p:ext uri="{BB962C8B-B14F-4D97-AF65-F5344CB8AC3E}">
        <p14:creationId xmlns:p14="http://schemas.microsoft.com/office/powerpoint/2010/main" val="87779920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A2CC7-2742-BF7A-A9DF-8944B5BB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Más frameworks para </a:t>
            </a:r>
            <a:r>
              <a:rPr lang="en-US" dirty="0" err="1"/>
              <a:t>agentes</a:t>
            </a:r>
            <a:r>
              <a:rPr lang="en-US" dirty="0"/>
              <a:t> Python AI…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D1E4CCD-5C51-BF37-4904-5C6D828385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282799"/>
              </p:ext>
            </p:extLst>
          </p:nvPr>
        </p:nvGraphicFramePr>
        <p:xfrm>
          <a:off x="647544" y="2095545"/>
          <a:ext cx="10892150" cy="2926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57507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8134643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</a:tblGrid>
              <a:tr h="398374">
                <a:tc>
                  <a:txBody>
                    <a:bodyPr/>
                    <a:lstStyle/>
                    <a:p>
                      <a:r>
                        <a:rPr lang="en-US" sz="2400"/>
                        <a:t>Framework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Descripción</a:t>
                      </a:r>
                      <a:r>
                        <a:rPr lang="en-US" sz="2400" dirty="0"/>
                        <a:t>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53853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langgraph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</a:t>
                      </a:r>
                      <a:r>
                        <a:rPr lang="en-US" sz="2400" dirty="0" err="1"/>
                        <a:t>enfoque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centrado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grafos</a:t>
                      </a:r>
                      <a:r>
                        <a:rPr lang="en-US" sz="2400" dirty="0"/>
                        <a:t> para </a:t>
                      </a:r>
                      <a:r>
                        <a:rPr lang="en-US" sz="2400" dirty="0" err="1"/>
                        <a:t>flujos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agentivos</a:t>
                      </a:r>
                      <a:r>
                        <a:rPr lang="en-US" sz="2400" dirty="0"/>
                        <a:t>, con </a:t>
                      </a:r>
                      <a:r>
                        <a:rPr lang="en-US" sz="2400" dirty="0" err="1"/>
                        <a:t>integración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Langchain</a:t>
                      </a:r>
                      <a:r>
                        <a:rPr lang="en-US" sz="2400" dirty="0"/>
                        <a:t> y </a:t>
                      </a:r>
                      <a:r>
                        <a:rPr lang="en-US" sz="2400" dirty="0" err="1"/>
                        <a:t>monitoreo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opcional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Langsmith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8212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llamaindex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framework </a:t>
                      </a:r>
                      <a:r>
                        <a:rPr lang="en-US" sz="2400" dirty="0" err="1"/>
                        <a:t>optimizado</a:t>
                      </a:r>
                      <a:r>
                        <a:rPr lang="en-US" sz="2400" dirty="0"/>
                        <a:t> para </a:t>
                      </a:r>
                      <a:r>
                        <a:rPr lang="en-US" sz="2400" dirty="0" err="1"/>
                        <a:t>escenarios</a:t>
                      </a:r>
                      <a:r>
                        <a:rPr lang="en-US" sz="2400" dirty="0"/>
                        <a:t> RAG, con </a:t>
                      </a:r>
                      <a:r>
                        <a:rPr lang="en-US" sz="2400" dirty="0" err="1"/>
                        <a:t>clases</a:t>
                      </a:r>
                      <a:r>
                        <a:rPr lang="en-US" sz="2400" dirty="0"/>
                        <a:t> de </a:t>
                      </a:r>
                      <a:r>
                        <a:rPr lang="en-US" sz="2400" dirty="0" err="1"/>
                        <a:t>agentes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específicas</a:t>
                      </a:r>
                      <a:r>
                        <a:rPr lang="en-US" sz="2400" dirty="0"/>
                        <a:t> para RAG y </a:t>
                      </a:r>
                      <a:r>
                        <a:rPr lang="en-US" sz="2400" dirty="0" err="1"/>
                        <a:t>ejemplos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48707"/>
                  </a:ext>
                </a:extLst>
              </a:tr>
              <a:tr h="600991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00" b="1">
                          <a:latin typeface="Menlo" panose="020B0609030804020204" pitchFamily="49" charset="0"/>
                          <a:ea typeface="Menlo" panose="020B0609030804020204" pitchFamily="49" charset="0"/>
                          <a:cs typeface="Menlo" panose="020B0609030804020204" pitchFamily="49" charset="0"/>
                        </a:rPr>
                        <a:t>smolagents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Un mini framework </a:t>
                      </a:r>
                      <a:r>
                        <a:rPr lang="en-US" sz="2400" dirty="0" err="1"/>
                        <a:t>enfocado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en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potenciar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agentes</a:t>
                      </a:r>
                      <a:r>
                        <a:rPr lang="en-US" sz="2400" dirty="0"/>
                        <a:t> que </a:t>
                      </a:r>
                      <a:r>
                        <a:rPr lang="en-US" sz="2400" dirty="0" err="1"/>
                        <a:t>usan</a:t>
                      </a:r>
                      <a:r>
                        <a:rPr lang="en-US" sz="2400" dirty="0"/>
                        <a:t> </a:t>
                      </a:r>
                      <a:r>
                        <a:rPr lang="en-US" sz="2400" dirty="0" err="1"/>
                        <a:t>código</a:t>
                      </a:r>
                      <a:r>
                        <a:rPr lang="en-US" sz="2400" dirty="0"/>
                        <a:t> para responder </a:t>
                      </a:r>
                      <a:r>
                        <a:rPr lang="en-US" sz="2400" dirty="0" err="1"/>
                        <a:t>preguntas</a:t>
                      </a:r>
                      <a:r>
                        <a:rPr lang="en-US" sz="2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108269"/>
                  </a:ext>
                </a:extLst>
              </a:tr>
            </a:tbl>
          </a:graphicData>
        </a:graphic>
      </p:graphicFrame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81CCD4-E5B0-7AD1-0AD5-1BE2E9B101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Revisa </a:t>
            </a:r>
            <a:r>
              <a:rPr lang="en-US" dirty="0" err="1"/>
              <a:t>estos</a:t>
            </a:r>
            <a:r>
              <a:rPr lang="en-US" dirty="0"/>
              <a:t> frameworks </a:t>
            </a:r>
            <a:r>
              <a:rPr lang="en-US" dirty="0" err="1"/>
              <a:t>addicionales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repo: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677FC6C-A462-2074-0C12-8371CF2212BA}"/>
              </a:ext>
            </a:extLst>
          </p:cNvPr>
          <p:cNvSpPr txBox="1">
            <a:spLocks/>
          </p:cNvSpPr>
          <p:nvPr/>
        </p:nvSpPr>
        <p:spPr>
          <a:xfrm>
            <a:off x="647544" y="5422900"/>
            <a:ext cx="10955494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También </a:t>
            </a:r>
            <a:r>
              <a:rPr lang="en-US" dirty="0" err="1"/>
              <a:t>echale</a:t>
            </a:r>
            <a:r>
              <a:rPr lang="en-US" dirty="0"/>
              <a:t> un </a:t>
            </a:r>
            <a:r>
              <a:rPr lang="en-US" dirty="0" err="1"/>
              <a:t>vistazo</a:t>
            </a:r>
            <a:r>
              <a:rPr lang="en-US" dirty="0"/>
              <a:t> a </a:t>
            </a:r>
            <a:r>
              <a:rPr lang="en-US" sz="2600" b="1" dirty="0" err="1">
                <a:latin typeface="Consolas" panose="020B0609020204030204" pitchFamily="49" charset="0"/>
                <a:ea typeface="Menlo" panose="020B0609030804020204" pitchFamily="49" charset="0"/>
                <a:cs typeface="Consolas" panose="020B0609020204030204" pitchFamily="49" charset="0"/>
              </a:rPr>
              <a:t>crewai</a:t>
            </a:r>
            <a:r>
              <a:rPr lang="en-US" dirty="0"/>
              <a:t>, un framework con un wizard que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configura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código</a:t>
            </a:r>
            <a:r>
              <a:rPr lang="en-US" dirty="0"/>
              <a:t> y </a:t>
            </a:r>
            <a:r>
              <a:rPr lang="en-US" dirty="0" err="1"/>
              <a:t>archivos</a:t>
            </a:r>
            <a:r>
              <a:rPr lang="en-US" dirty="0"/>
              <a:t> de </a:t>
            </a:r>
            <a:r>
              <a:rPr lang="en-US" dirty="0" err="1"/>
              <a:t>agentes</a:t>
            </a:r>
            <a:r>
              <a:rPr lang="en-US" dirty="0"/>
              <a:t> </a:t>
            </a:r>
            <a:r>
              <a:rPr lang="en-US" dirty="0" err="1"/>
              <a:t>declarativos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012043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02B30-C1BD-AE70-E139-92C7278FE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A433-24B7-1470-3B37-58240705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980408"/>
            <a:ext cx="8169170" cy="553998"/>
          </a:xfrm>
        </p:spPr>
        <p:txBody>
          <a:bodyPr/>
          <a:lstStyle/>
          <a:p>
            <a:r>
              <a:rPr lang="en-US" dirty="0" err="1"/>
              <a:t>Tienes</a:t>
            </a:r>
            <a:r>
              <a:rPr lang="en-US" dirty="0"/>
              <a:t> </a:t>
            </a:r>
            <a:r>
              <a:rPr lang="en-US" dirty="0" err="1"/>
              <a:t>opciones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940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9B118-8DED-D9B1-B311-146CC4A81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66A8E-5039-C944-C9A5-FD1CB0235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Elegiendo</a:t>
            </a:r>
            <a:r>
              <a:rPr lang="en-US" dirty="0"/>
              <a:t> un framework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726334-DC72-D240-8826-675964604EDA}"/>
              </a:ext>
            </a:extLst>
          </p:cNvPr>
          <p:cNvSpPr txBox="1"/>
          <p:nvPr/>
        </p:nvSpPr>
        <p:spPr>
          <a:xfrm>
            <a:off x="588263" y="1637091"/>
            <a:ext cx="10512493" cy="37625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</a:t>
            </a:r>
            <a:r>
              <a:rPr lang="en-US" sz="2400" dirty="0" err="1">
                <a:solidFill>
                  <a:srgbClr val="000000"/>
                </a:solidFill>
              </a:rPr>
              <a:t>Funciona</a:t>
            </a:r>
            <a:r>
              <a:rPr lang="en-US" sz="2400" dirty="0">
                <a:solidFill>
                  <a:srgbClr val="000000"/>
                </a:solidFill>
              </a:rPr>
              <a:t> con </a:t>
            </a:r>
            <a:r>
              <a:rPr lang="en-US" sz="2400" dirty="0" err="1">
                <a:solidFill>
                  <a:srgbClr val="000000"/>
                </a:solidFill>
              </a:rPr>
              <a:t>todos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LLM/hosts que </a:t>
            </a:r>
            <a:r>
              <a:rPr lang="en-US" sz="2400" dirty="0" err="1">
                <a:solidFill>
                  <a:srgbClr val="000000"/>
                </a:solidFill>
              </a:rPr>
              <a:t>necesitas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</a:t>
            </a:r>
            <a:r>
              <a:rPr lang="en-US" sz="2400" dirty="0" err="1">
                <a:solidFill>
                  <a:srgbClr val="000000"/>
                </a:solidFill>
              </a:rPr>
              <a:t>Soporta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flujo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agentivo</a:t>
            </a:r>
            <a:r>
              <a:rPr lang="en-US" sz="2400" dirty="0">
                <a:solidFill>
                  <a:srgbClr val="000000"/>
                </a:solidFill>
              </a:rPr>
              <a:t> que </a:t>
            </a:r>
            <a:r>
              <a:rPr lang="en-US" sz="2400" dirty="0" err="1">
                <a:solidFill>
                  <a:srgbClr val="000000"/>
                </a:solidFill>
              </a:rPr>
              <a:t>requieres</a:t>
            </a:r>
            <a:r>
              <a:rPr lang="en-US" sz="2400" dirty="0">
                <a:solidFill>
                  <a:srgbClr val="000000"/>
                </a:solidFill>
              </a:rPr>
              <a:t> (handoffs, supervisor, </a:t>
            </a:r>
            <a:r>
              <a:rPr lang="en-US" sz="2400" dirty="0" err="1">
                <a:solidFill>
                  <a:srgbClr val="000000"/>
                </a:solidFill>
              </a:rPr>
              <a:t>grafo</a:t>
            </a:r>
            <a:r>
              <a:rPr lang="en-US" sz="2400" dirty="0">
                <a:solidFill>
                  <a:srgbClr val="000000"/>
                </a:solidFill>
              </a:rPr>
              <a:t>, …)?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</a:t>
            </a:r>
            <a:r>
              <a:rPr lang="en-US" sz="2400" dirty="0" err="1">
                <a:solidFill>
                  <a:srgbClr val="000000"/>
                </a:solidFill>
              </a:rPr>
              <a:t>Ofrece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otras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funciones</a:t>
            </a:r>
            <a:r>
              <a:rPr lang="en-US" sz="2400" dirty="0">
                <a:solidFill>
                  <a:srgbClr val="000000"/>
                </a:solidFill>
              </a:rPr>
              <a:t> que </a:t>
            </a:r>
            <a:r>
              <a:rPr lang="en-US" sz="2400" dirty="0" err="1">
                <a:solidFill>
                  <a:srgbClr val="000000"/>
                </a:solidFill>
              </a:rPr>
              <a:t>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hacen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falta</a:t>
            </a:r>
            <a:r>
              <a:rPr lang="en-US" sz="2400" dirty="0">
                <a:solidFill>
                  <a:srgbClr val="000000"/>
                </a:solidFill>
              </a:rPr>
              <a:t> (streaming, tracing, </a:t>
            </a:r>
            <a:r>
              <a:rPr lang="en-US" sz="2400" dirty="0" err="1">
                <a:solidFill>
                  <a:srgbClr val="000000"/>
                </a:solidFill>
              </a:rPr>
              <a:t>evaluación</a:t>
            </a:r>
            <a:r>
              <a:rPr lang="en-US" sz="2400" dirty="0">
                <a:solidFill>
                  <a:srgbClr val="000000"/>
                </a:solidFill>
              </a:rPr>
              <a:t>)?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</a:t>
            </a:r>
            <a:r>
              <a:rPr lang="en-US" sz="2400" dirty="0" err="1">
                <a:solidFill>
                  <a:srgbClr val="000000"/>
                </a:solidFill>
              </a:rPr>
              <a:t>Qué</a:t>
            </a:r>
            <a:r>
              <a:rPr lang="en-US" sz="2400" dirty="0">
                <a:solidFill>
                  <a:srgbClr val="000000"/>
                </a:solidFill>
              </a:rPr>
              <a:t> tan </a:t>
            </a:r>
            <a:r>
              <a:rPr lang="en-US" sz="2400" dirty="0" err="1">
                <a:solidFill>
                  <a:srgbClr val="000000"/>
                </a:solidFill>
              </a:rPr>
              <a:t>fácil</a:t>
            </a:r>
            <a:r>
              <a:rPr lang="en-US" sz="2400" dirty="0">
                <a:solidFill>
                  <a:srgbClr val="000000"/>
                </a:solidFill>
              </a:rPr>
              <a:t> es de usar y </a:t>
            </a:r>
            <a:r>
              <a:rPr lang="en-US" sz="2400" dirty="0" err="1">
                <a:solidFill>
                  <a:srgbClr val="000000"/>
                </a:solidFill>
              </a:rPr>
              <a:t>depurar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¿Tiene </a:t>
            </a:r>
            <a:r>
              <a:rPr lang="en-US" sz="2400" dirty="0" err="1">
                <a:solidFill>
                  <a:srgbClr val="000000"/>
                </a:solidFill>
              </a:rPr>
              <a:t>riesgos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seguridad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como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inyección</a:t>
            </a:r>
            <a:r>
              <a:rPr lang="en-US" sz="2400" dirty="0">
                <a:solidFill>
                  <a:srgbClr val="000000"/>
                </a:solidFill>
              </a:rPr>
              <a:t> SQL o </a:t>
            </a:r>
            <a:r>
              <a:rPr lang="en-US" sz="2400" dirty="0" err="1">
                <a:solidFill>
                  <a:srgbClr val="000000"/>
                </a:solidFill>
              </a:rPr>
              <a:t>filtrado</a:t>
            </a:r>
            <a:r>
              <a:rPr lang="en-US" sz="2400" dirty="0">
                <a:solidFill>
                  <a:srgbClr val="000000"/>
                </a:solidFill>
              </a:rPr>
              <a:t> de </a:t>
            </a:r>
            <a:r>
              <a:rPr lang="en-US" sz="2400" dirty="0" err="1">
                <a:solidFill>
                  <a:srgbClr val="000000"/>
                </a:solidFill>
              </a:rPr>
              <a:t>secretos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¿Se </a:t>
            </a:r>
            <a:r>
              <a:rPr lang="en-US" sz="2400" dirty="0" err="1">
                <a:solidFill>
                  <a:srgbClr val="000000"/>
                </a:solidFill>
              </a:rPr>
              <a:t>mantiene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activamente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¿Valen la </a:t>
            </a:r>
            <a:r>
              <a:rPr lang="en-US" sz="2400" dirty="0" err="1">
                <a:solidFill>
                  <a:srgbClr val="000000"/>
                </a:solidFill>
              </a:rPr>
              <a:t>pena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los</a:t>
            </a:r>
            <a:r>
              <a:rPr lang="en-US" sz="2400" dirty="0">
                <a:solidFill>
                  <a:srgbClr val="000000"/>
                </a:solidFill>
              </a:rPr>
              <a:t> trade‑offs </a:t>
            </a:r>
            <a:r>
              <a:rPr lang="en-US" sz="2400" dirty="0" err="1">
                <a:solidFill>
                  <a:srgbClr val="000000"/>
                </a:solidFill>
              </a:rPr>
              <a:t>por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el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beneficio</a:t>
            </a:r>
            <a:r>
              <a:rPr lang="en-US" sz="2400" dirty="0">
                <a:solidFill>
                  <a:srgbClr val="000000"/>
                </a:solidFill>
              </a:rPr>
              <a:t>?</a:t>
            </a:r>
          </a:p>
          <a:p>
            <a:pPr marL="342900" indent="-342900" fontAlgn="base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¿</a:t>
            </a:r>
            <a:r>
              <a:rPr lang="en-US" sz="2400" dirty="0" err="1">
                <a:solidFill>
                  <a:srgbClr val="000000"/>
                </a:solidFill>
              </a:rPr>
              <a:t>Realmente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necesitas</a:t>
            </a:r>
            <a:r>
              <a:rPr lang="en-US" sz="2400" dirty="0">
                <a:solidFill>
                  <a:srgbClr val="000000"/>
                </a:solidFill>
              </a:rPr>
              <a:t> un framework? 🤷🏻‍♀️</a:t>
            </a:r>
          </a:p>
        </p:txBody>
      </p:sp>
    </p:spTree>
    <p:extLst>
      <p:ext uri="{BB962C8B-B14F-4D97-AF65-F5344CB8AC3E}">
        <p14:creationId xmlns:p14="http://schemas.microsoft.com/office/powerpoint/2010/main" val="51732891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98C28E-5AF0-96D0-9068-84E5461FC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E5E08-E430-CE83-959C-1D53A9F7F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¡Hay un </a:t>
            </a:r>
            <a:r>
              <a:rPr lang="en-US" dirty="0" err="1"/>
              <a:t>montón</a:t>
            </a:r>
            <a:r>
              <a:rPr lang="en-US" dirty="0"/>
              <a:t> de </a:t>
            </a:r>
            <a:r>
              <a:rPr lang="en-US" dirty="0" err="1"/>
              <a:t>modelos</a:t>
            </a:r>
            <a:r>
              <a:rPr lang="en-US" dirty="0"/>
              <a:t> para </a:t>
            </a:r>
            <a:r>
              <a:rPr lang="en-US" dirty="0" err="1"/>
              <a:t>elegir</a:t>
            </a:r>
            <a:r>
              <a:rPr lang="en-US" dirty="0"/>
              <a:t>!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D89C2-E798-D428-4B67-6E9A85A52A2C}"/>
              </a:ext>
            </a:extLst>
          </p:cNvPr>
          <p:cNvSpPr txBox="1"/>
          <p:nvPr/>
        </p:nvSpPr>
        <p:spPr>
          <a:xfrm>
            <a:off x="584199" y="6082258"/>
            <a:ext cx="68142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/>
              </a:rPr>
              <a:t>https://github.com/marketplace/models</a:t>
            </a:r>
            <a:endParaRPr lang="en-US" sz="240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8FAED51-0D39-FA1B-FD4E-D5FD9C780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584808"/>
              </p:ext>
            </p:extLst>
          </p:nvPr>
        </p:nvGraphicFramePr>
        <p:xfrm>
          <a:off x="584198" y="1439294"/>
          <a:ext cx="10961095" cy="52543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495289">
                  <a:extLst>
                    <a:ext uri="{9D8B030D-6E8A-4147-A177-3AD203B41FA5}">
                      <a16:colId xmlns:a16="http://schemas.microsoft.com/office/drawing/2014/main" val="882332886"/>
                    </a:ext>
                  </a:extLst>
                </a:gridCol>
                <a:gridCol w="5465806">
                  <a:extLst>
                    <a:ext uri="{9D8B030D-6E8A-4147-A177-3AD203B41FA5}">
                      <a16:colId xmlns:a16="http://schemas.microsoft.com/office/drawing/2014/main" val="1820821298"/>
                    </a:ext>
                  </a:extLst>
                </a:gridCol>
              </a:tblGrid>
              <a:tr h="451652">
                <a:tc>
                  <a:txBody>
                    <a:bodyPr/>
                    <a:lstStyle/>
                    <a:p>
                      <a:r>
                        <a:rPr lang="en-US" sz="2400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Ejemplos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724705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r>
                        <a:rPr lang="en-US" sz="5000"/>
                        <a:t>Large</a:t>
                      </a:r>
                      <a:r>
                        <a:rPr lang="en-US" sz="2400"/>
                        <a:t>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OpenAI gpt-4o, Cohere Command R+,</a:t>
                      </a:r>
                    </a:p>
                    <a:p>
                      <a:r>
                        <a:rPr lang="en-US" sz="2400"/>
                        <a:t>Mistral Large, Jamba 1.5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9989"/>
                  </a:ext>
                </a:extLst>
              </a:tr>
              <a:tr h="737429">
                <a:tc>
                  <a:txBody>
                    <a:bodyPr/>
                    <a:lstStyle/>
                    <a:p>
                      <a:r>
                        <a:rPr lang="en-US" sz="2000"/>
                        <a:t>Small</a:t>
                      </a:r>
                      <a:r>
                        <a:rPr lang="en-US" sz="2400"/>
                        <a:t>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Phi-3-mini-instruct, Llama-3.1-8B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18983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🧠 Reasoning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OpenAI o1, o3-mini,</a:t>
                      </a:r>
                    </a:p>
                    <a:p>
                      <a:r>
                        <a:rPr lang="en-US" sz="2400"/>
                        <a:t>DeepSeek-R1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969634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🖼️ Multimodal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OpenAI GPT-4o, Llama-3.2-vision, </a:t>
                      </a:r>
                    </a:p>
                    <a:p>
                      <a:r>
                        <a:rPr lang="en-US" sz="2400"/>
                        <a:t>Mistral Small, Phi-3.5-vision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467"/>
                  </a:ext>
                </a:extLst>
              </a:tr>
              <a:tr h="737429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💻 Code generation language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Codestral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878212"/>
                  </a:ext>
                </a:extLst>
              </a:tr>
              <a:tr h="81297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/>
                        <a:t>🔎 Embedding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Cohere Embed v3, </a:t>
                      </a:r>
                    </a:p>
                    <a:p>
                      <a:r>
                        <a:rPr lang="en-US" sz="2400" dirty="0"/>
                        <a:t>OpenAI text-embedding-3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487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506792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D9C8D-99FD-2E5E-9935-1E4632706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69E7-6325-359A-ABD8-78C27F57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Eliga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sabiamente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BF2F45-CBF8-7FBE-28C9-15B3166053BB}"/>
              </a:ext>
            </a:extLst>
          </p:cNvPr>
          <p:cNvSpPr txBox="1"/>
          <p:nvPr/>
        </p:nvSpPr>
        <p:spPr>
          <a:xfrm>
            <a:off x="588263" y="1515171"/>
            <a:ext cx="11841383" cy="517064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Muchos frameworks de </a:t>
            </a:r>
            <a:r>
              <a:rPr lang="en-US" sz="2400" dirty="0" err="1"/>
              <a:t>agentes</a:t>
            </a:r>
            <a:r>
              <a:rPr lang="en-US" sz="2400" dirty="0"/>
              <a:t> </a:t>
            </a:r>
            <a:r>
              <a:rPr lang="en-US" sz="2400" dirty="0" err="1"/>
              <a:t>asumen</a:t>
            </a:r>
            <a:r>
              <a:rPr lang="en-US" sz="2400" dirty="0"/>
              <a:t> que </a:t>
            </a:r>
            <a:r>
              <a:rPr lang="en-US" sz="2400" dirty="0" err="1"/>
              <a:t>el</a:t>
            </a:r>
            <a:r>
              <a:rPr lang="en-US" sz="2400" dirty="0"/>
              <a:t> LLM que </a:t>
            </a:r>
            <a:r>
              <a:rPr lang="en-US" sz="2400" dirty="0" err="1"/>
              <a:t>usas</a:t>
            </a:r>
            <a:r>
              <a:rPr lang="en-US" sz="2400" dirty="0"/>
              <a:t> </a:t>
            </a:r>
            <a:r>
              <a:rPr lang="en-US" sz="2400" dirty="0" err="1"/>
              <a:t>soporta</a:t>
            </a:r>
            <a:r>
              <a:rPr lang="en-US" sz="2400" dirty="0"/>
              <a:t> “function calling”</a:t>
            </a:r>
          </a:p>
          <a:p>
            <a:endParaRPr lang="en-US" sz="2400" dirty="0" err="1"/>
          </a:p>
          <a:p>
            <a:r>
              <a:rPr lang="en-US" sz="2400" dirty="0"/>
              <a:t>GitHub Models con </a:t>
            </a:r>
            <a:r>
              <a:rPr lang="en-US" sz="2400" dirty="0" err="1"/>
              <a:t>soporte</a:t>
            </a:r>
            <a:r>
              <a:rPr lang="en-US" sz="2400" dirty="0"/>
              <a:t> para function calling: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gpt-4o,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gpt-4o-mini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o3-mini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AI21-Jamba-1.5-Large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AI21-Jamba-1.5-Mini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Codestral-2501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Cohere-command-r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Ministral-3B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Mistral-Large-2411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Mistral-Nemo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Mistral-small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FD4968-7CA9-0865-CCE2-B87E668BEBD0}"/>
              </a:ext>
            </a:extLst>
          </p:cNvPr>
          <p:cNvSpPr txBox="1"/>
          <p:nvPr/>
        </p:nvSpPr>
        <p:spPr>
          <a:xfrm>
            <a:off x="7532915" y="3914043"/>
            <a:ext cx="331796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/>
              <a:t>⚠️ Si </a:t>
            </a:r>
            <a:r>
              <a:rPr lang="en-US" sz="2400" dirty="0" err="1"/>
              <a:t>encuentras</a:t>
            </a:r>
            <a:r>
              <a:rPr lang="en-US" sz="2400" dirty="0"/>
              <a:t> </a:t>
            </a:r>
            <a:r>
              <a:rPr lang="en-US" sz="2400" dirty="0" err="1"/>
              <a:t>errores</a:t>
            </a:r>
            <a:r>
              <a:rPr lang="en-US" sz="2400" dirty="0"/>
              <a:t> o </a:t>
            </a:r>
            <a:r>
              <a:rPr lang="en-US" sz="2400" dirty="0" err="1"/>
              <a:t>llamadas</a:t>
            </a:r>
            <a:r>
              <a:rPr lang="en-US" sz="2400" dirty="0"/>
              <a:t> a </a:t>
            </a:r>
            <a:r>
              <a:rPr lang="en-US" sz="2400" dirty="0" err="1"/>
              <a:t>herramientas</a:t>
            </a:r>
            <a:r>
              <a:rPr lang="en-US" sz="2400" dirty="0"/>
              <a:t> </a:t>
            </a:r>
            <a:r>
              <a:rPr lang="en-US" sz="2400" dirty="0" err="1"/>
              <a:t>alucinadas</a:t>
            </a:r>
            <a:r>
              <a:rPr lang="en-US" sz="2400" dirty="0"/>
              <a:t>, </a:t>
            </a:r>
            <a:r>
              <a:rPr lang="en-US" sz="2400" dirty="0" err="1"/>
              <a:t>trata</a:t>
            </a:r>
            <a:r>
              <a:rPr lang="en-US" sz="2400" dirty="0"/>
              <a:t> con un </a:t>
            </a:r>
            <a:r>
              <a:rPr lang="en-US" sz="2400" dirty="0" err="1"/>
              <a:t>modelo</a:t>
            </a:r>
            <a:r>
              <a:rPr lang="en-US" sz="2400" dirty="0"/>
              <a:t> </a:t>
            </a:r>
            <a:r>
              <a:rPr lang="en-US" sz="2400" dirty="0" err="1"/>
              <a:t>diferente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3108992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10625-5839-DC62-E067-E91357AD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D9CD7-4F83-0602-B1F6-B18DBC72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hackear</a:t>
            </a:r>
            <a:r>
              <a:rPr lang="en-US" dirty="0"/>
              <a:t>!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21EB3FA-855F-04F0-EA91-DE7E0ACAF89B}"/>
              </a:ext>
            </a:extLst>
          </p:cNvPr>
          <p:cNvSpPr txBox="1">
            <a:spLocks/>
          </p:cNvSpPr>
          <p:nvPr/>
        </p:nvSpPr>
        <p:spPr>
          <a:xfrm>
            <a:off x="527303" y="1603492"/>
            <a:ext cx="12047874" cy="1752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Abre </a:t>
            </a:r>
            <a:r>
              <a:rPr lang="en-US" dirty="0" err="1"/>
              <a:t>el</a:t>
            </a:r>
            <a:r>
              <a:rPr lang="en-US" dirty="0"/>
              <a:t> repo </a:t>
            </a:r>
            <a:r>
              <a:rPr lang="en-US" dirty="0" err="1"/>
              <a:t>en</a:t>
            </a:r>
            <a:r>
              <a:rPr lang="en-US" dirty="0"/>
              <a:t> GitHub: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https://github.com/Azure-Samples/python-ai-agent-frameworks-demos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Usa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botón</a:t>
            </a:r>
            <a:r>
              <a:rPr lang="en-US" dirty="0"/>
              <a:t> "Code" para </a:t>
            </a:r>
            <a:r>
              <a:rPr lang="en-US" dirty="0" err="1"/>
              <a:t>crear</a:t>
            </a:r>
            <a:r>
              <a:rPr lang="en-US" dirty="0"/>
              <a:t> un GitHub </a:t>
            </a:r>
            <a:r>
              <a:rPr lang="en-US" dirty="0" err="1"/>
              <a:t>Codespace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Ejecuta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,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favorito</a:t>
            </a:r>
            <a:r>
              <a:rPr lang="en-US" dirty="0"/>
              <a:t>, y </a:t>
            </a:r>
            <a:r>
              <a:rPr lang="en-US" dirty="0" err="1"/>
              <a:t>ajustalo</a:t>
            </a:r>
            <a:r>
              <a:rPr lang="en-US" dirty="0"/>
              <a:t> a </a:t>
            </a:r>
            <a:r>
              <a:rPr lang="en-US" dirty="0" err="1"/>
              <a:t>tu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.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DAF62B5-2835-4E9A-0C54-CC12A6795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945314" y="3164451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830E81-E9E8-5F8C-30E1-0CF9753EA438}"/>
              </a:ext>
            </a:extLst>
          </p:cNvPr>
          <p:cNvCxnSpPr/>
          <p:nvPr/>
        </p:nvCxnSpPr>
        <p:spPr>
          <a:xfrm flipH="1">
            <a:off x="3221922" y="5338753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8912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3C3B6F-CD5A-33C0-1DB6-0BD1AB518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38"/>
          <a:stretch/>
        </p:blipFill>
        <p:spPr>
          <a:xfrm>
            <a:off x="2091193" y="2013754"/>
            <a:ext cx="7772400" cy="43870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0017B1-2C82-CE21-ED64-3D82E3FB7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Cómo</a:t>
            </a:r>
            <a:r>
              <a:rPr lang="en-US" dirty="0"/>
              <a:t> </a:t>
            </a:r>
            <a:r>
              <a:rPr lang="en-US" dirty="0" err="1"/>
              <a:t>empezar</a:t>
            </a:r>
            <a:r>
              <a:rPr lang="en-US" dirty="0"/>
              <a:t> con GitHub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7ACCF-ABA2-D5E4-ACF7-5A78CF9A74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8263" y="1399846"/>
            <a:ext cx="11334805" cy="3693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Abre </a:t>
            </a:r>
            <a:r>
              <a:rPr lang="en-US" sz="2400" dirty="0" err="1"/>
              <a:t>el</a:t>
            </a:r>
            <a:r>
              <a:rPr lang="en-US" sz="2400" dirty="0"/>
              <a:t> playground de un </a:t>
            </a:r>
            <a:r>
              <a:rPr lang="en-US" sz="2400" dirty="0" err="1"/>
              <a:t>modelo</a:t>
            </a:r>
            <a:r>
              <a:rPr lang="en-US" sz="2400" dirty="0"/>
              <a:t>, </a:t>
            </a:r>
            <a:r>
              <a:rPr lang="en-US" sz="2400" dirty="0" err="1"/>
              <a:t>hazle</a:t>
            </a:r>
            <a:r>
              <a:rPr lang="en-US" sz="2400" dirty="0"/>
              <a:t> </a:t>
            </a:r>
            <a:r>
              <a:rPr lang="en-US" sz="2400" dirty="0" err="1"/>
              <a:t>preguntas</a:t>
            </a:r>
            <a:r>
              <a:rPr lang="en-US" sz="2400" dirty="0"/>
              <a:t> y </a:t>
            </a:r>
            <a:r>
              <a:rPr lang="en-US" sz="2400" dirty="0" err="1"/>
              <a:t>prueba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parámetros</a:t>
            </a:r>
            <a:r>
              <a:rPr lang="en-US" sz="2400" dirty="0"/>
              <a:t>: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604020-203C-CE6F-9C9F-B8089F0CAA0C}"/>
              </a:ext>
            </a:extLst>
          </p:cNvPr>
          <p:cNvCxnSpPr>
            <a:cxnSpLocks/>
          </p:cNvCxnSpPr>
          <p:nvPr/>
        </p:nvCxnSpPr>
        <p:spPr>
          <a:xfrm>
            <a:off x="1542553" y="2210463"/>
            <a:ext cx="54864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2679B9-12DF-0CF4-821A-58D0FC183E22}"/>
              </a:ext>
            </a:extLst>
          </p:cNvPr>
          <p:cNvCxnSpPr>
            <a:cxnSpLocks/>
          </p:cNvCxnSpPr>
          <p:nvPr/>
        </p:nvCxnSpPr>
        <p:spPr>
          <a:xfrm flipH="1">
            <a:off x="8738483" y="2502337"/>
            <a:ext cx="129606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7DC6AF-7479-EE58-605A-62EBE8E44E67}"/>
              </a:ext>
            </a:extLst>
          </p:cNvPr>
          <p:cNvSpPr txBox="1"/>
          <p:nvPr/>
        </p:nvSpPr>
        <p:spPr>
          <a:xfrm>
            <a:off x="760125" y="2041380"/>
            <a:ext cx="870431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Elige </a:t>
            </a:r>
          </a:p>
          <a:p>
            <a:r>
              <a:rPr lang="en-US" sz="2000" dirty="0"/>
              <a:t>un </a:t>
            </a:r>
          </a:p>
          <a:p>
            <a:r>
              <a:rPr lang="en-US" sz="2000" dirty="0" err="1"/>
              <a:t>modelo</a:t>
            </a:r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1FD27-A7EC-1851-E91F-5E89062404D1}"/>
              </a:ext>
            </a:extLst>
          </p:cNvPr>
          <p:cNvSpPr txBox="1"/>
          <p:nvPr/>
        </p:nvSpPr>
        <p:spPr>
          <a:xfrm>
            <a:off x="10159539" y="2253669"/>
            <a:ext cx="160140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err="1"/>
              <a:t>Juega</a:t>
            </a:r>
            <a:r>
              <a:rPr lang="en-US" sz="2000" dirty="0"/>
              <a:t> con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</a:p>
          <a:p>
            <a:r>
              <a:rPr lang="en-US" sz="2000" dirty="0" err="1"/>
              <a:t>parámetros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515436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91B90-192B-1514-8721-E65E0982B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21B7001-24CA-4C40-AAA0-2086A198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478"/>
          <a:stretch/>
        </p:blipFill>
        <p:spPr>
          <a:xfrm>
            <a:off x="780770" y="2219381"/>
            <a:ext cx="9334027" cy="902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39B3AD-21BA-0728-E5E0-43B0FB11B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Programando</a:t>
            </a:r>
            <a:r>
              <a:rPr lang="en-US" dirty="0"/>
              <a:t> con GitHub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01622-5527-1A26-AB8D-30C3E2DF03D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220167" y="3429000"/>
            <a:ext cx="2560454" cy="276999"/>
          </a:xfrm>
        </p:spPr>
        <p:txBody>
          <a:bodyPr/>
          <a:lstStyle/>
          <a:p>
            <a:pPr marL="0" indent="0" algn="r">
              <a:buNone/>
            </a:pPr>
            <a:r>
              <a:rPr lang="en-US" sz="1800" dirty="0" err="1"/>
              <a:t>Selecciona</a:t>
            </a:r>
            <a:r>
              <a:rPr lang="en-US" sz="1800" dirty="0"/>
              <a:t> </a:t>
            </a:r>
            <a:r>
              <a:rPr lang="en-US" sz="1800" dirty="0" err="1"/>
              <a:t>el</a:t>
            </a:r>
            <a:r>
              <a:rPr lang="en-US" sz="1800" dirty="0"/>
              <a:t> </a:t>
            </a:r>
            <a:r>
              <a:rPr lang="en-US" sz="1800" dirty="0" err="1"/>
              <a:t>lenguaje</a:t>
            </a:r>
            <a:endParaRPr lang="en-US" sz="1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5DA0F5-62DC-23DA-071D-D1C07CE7105C}"/>
              </a:ext>
            </a:extLst>
          </p:cNvPr>
          <p:cNvCxnSpPr>
            <a:cxnSpLocks/>
          </p:cNvCxnSpPr>
          <p:nvPr/>
        </p:nvCxnSpPr>
        <p:spPr>
          <a:xfrm flipH="1">
            <a:off x="10114796" y="2446678"/>
            <a:ext cx="1296063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0C15FCA-82DD-A92D-A6B2-A714491B5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72"/>
          <a:stretch/>
        </p:blipFill>
        <p:spPr>
          <a:xfrm>
            <a:off x="3188259" y="3429000"/>
            <a:ext cx="6792304" cy="294333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35B415-C8FB-9C53-14E7-5F4DAA5C8378}"/>
              </a:ext>
            </a:extLst>
          </p:cNvPr>
          <p:cNvCxnSpPr>
            <a:cxnSpLocks/>
          </p:cNvCxnSpPr>
          <p:nvPr/>
        </p:nvCxnSpPr>
        <p:spPr>
          <a:xfrm flipV="1">
            <a:off x="2387154" y="3633440"/>
            <a:ext cx="74809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9D8ACF8-72F1-B31E-6066-ADB6B7997D51}"/>
              </a:ext>
            </a:extLst>
          </p:cNvPr>
          <p:cNvCxnSpPr>
            <a:cxnSpLocks/>
          </p:cNvCxnSpPr>
          <p:nvPr/>
        </p:nvCxnSpPr>
        <p:spPr>
          <a:xfrm>
            <a:off x="9169916" y="2884334"/>
            <a:ext cx="0" cy="47608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0FE3C4-D1E6-3F66-E3F0-E3BECA47B7CC}"/>
              </a:ext>
            </a:extLst>
          </p:cNvPr>
          <p:cNvSpPr txBox="1">
            <a:spLocks/>
          </p:cNvSpPr>
          <p:nvPr/>
        </p:nvSpPr>
        <p:spPr>
          <a:xfrm>
            <a:off x="933169" y="1783490"/>
            <a:ext cx="1058105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 err="1"/>
              <a:t>Selecciona</a:t>
            </a:r>
            <a:r>
              <a:rPr lang="en-US" sz="2400" dirty="0"/>
              <a:t> "Use this model" para </a:t>
            </a:r>
            <a:r>
              <a:rPr lang="en-US" sz="2400" dirty="0" err="1"/>
              <a:t>obtener</a:t>
            </a:r>
            <a:r>
              <a:rPr lang="en-US" sz="2400" dirty="0"/>
              <a:t> </a:t>
            </a:r>
            <a:r>
              <a:rPr lang="en-US" sz="2400" dirty="0" err="1"/>
              <a:t>código</a:t>
            </a:r>
            <a:r>
              <a:rPr lang="en-US" sz="2400" dirty="0"/>
              <a:t> de </a:t>
            </a:r>
            <a:r>
              <a:rPr lang="en-US" sz="2400" dirty="0" err="1"/>
              <a:t>ejemplo</a:t>
            </a:r>
            <a:r>
              <a:rPr lang="en-US" sz="2400" dirty="0"/>
              <a:t> de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modelo</a:t>
            </a:r>
            <a:r>
              <a:rPr lang="en-US" sz="2400" dirty="0"/>
              <a:t>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3C4D076-C076-EC27-4EC2-D0C109D6C41E}"/>
              </a:ext>
            </a:extLst>
          </p:cNvPr>
          <p:cNvSpPr txBox="1">
            <a:spLocks/>
          </p:cNvSpPr>
          <p:nvPr/>
        </p:nvSpPr>
        <p:spPr>
          <a:xfrm>
            <a:off x="-220167" y="3777558"/>
            <a:ext cx="256045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Wingdings" panose="05000000000000000000" pitchFamily="2" charset="2"/>
              <a:buNone/>
            </a:pPr>
            <a:r>
              <a:rPr lang="en-US" sz="1800" dirty="0" err="1"/>
              <a:t>Selecciona</a:t>
            </a:r>
            <a:r>
              <a:rPr lang="en-US" sz="1800" dirty="0"/>
              <a:t> </a:t>
            </a:r>
            <a:r>
              <a:rPr lang="en-US" sz="1800" dirty="0" err="1"/>
              <a:t>el</a:t>
            </a:r>
            <a:r>
              <a:rPr lang="en-US" sz="1800" dirty="0"/>
              <a:t> SDK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6541927-4CE8-2A34-573C-BC459CE846B1}"/>
              </a:ext>
            </a:extLst>
          </p:cNvPr>
          <p:cNvCxnSpPr>
            <a:cxnSpLocks/>
          </p:cNvCxnSpPr>
          <p:nvPr/>
        </p:nvCxnSpPr>
        <p:spPr>
          <a:xfrm flipV="1">
            <a:off x="2387154" y="3910439"/>
            <a:ext cx="74809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4056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4989-671E-D2AE-BBBF-063CA89D7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D1FF1-5141-7AB7-3AEF-D7A8FF3D5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426410"/>
            <a:ext cx="6675120" cy="1107996"/>
          </a:xfrm>
        </p:spPr>
        <p:txBody>
          <a:bodyPr/>
          <a:lstStyle/>
          <a:p>
            <a:r>
              <a:rPr lang="en-US"/>
              <a:t>GitHub Models</a:t>
            </a:r>
            <a:br>
              <a:rPr lang="en-US"/>
            </a:br>
            <a:r>
              <a:rPr lang="en-US"/>
              <a:t>+ Python 🐍</a:t>
            </a:r>
          </a:p>
        </p:txBody>
      </p:sp>
    </p:spTree>
    <p:extLst>
      <p:ext uri="{BB962C8B-B14F-4D97-AF65-F5344CB8AC3E}">
        <p14:creationId xmlns:p14="http://schemas.microsoft.com/office/powerpoint/2010/main" val="2804962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D33C0-1B06-3C85-8F04-5D8667BC1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BFEF5-EF15-75F6-08BC-3ECDDE430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seguir</a:t>
            </a:r>
            <a:r>
              <a:rPr lang="en-US" dirty="0"/>
              <a:t> paso a paso?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835B14F9-0340-D6AF-4464-CFDE611FC4CB}"/>
              </a:ext>
            </a:extLst>
          </p:cNvPr>
          <p:cNvSpPr txBox="1">
            <a:spLocks/>
          </p:cNvSpPr>
          <p:nvPr/>
        </p:nvSpPr>
        <p:spPr>
          <a:xfrm>
            <a:off x="527303" y="1603492"/>
            <a:ext cx="12047874" cy="175254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 Abre </a:t>
            </a:r>
            <a:r>
              <a:rPr lang="en-US" dirty="0" err="1"/>
              <a:t>el</a:t>
            </a:r>
            <a:r>
              <a:rPr lang="en-US" dirty="0"/>
              <a:t> GitHub repository: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https://github.com/Azure-Samples/python-ai-agent-frameworks-demos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 Click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"Code" </a:t>
            </a:r>
            <a:r>
              <a:rPr lang="en-US" dirty="0" err="1"/>
              <a:t>botón</a:t>
            </a:r>
            <a:r>
              <a:rPr lang="en-US" dirty="0"/>
              <a:t> para </a:t>
            </a:r>
            <a:r>
              <a:rPr lang="en-US" dirty="0" err="1"/>
              <a:t>crear</a:t>
            </a:r>
            <a:r>
              <a:rPr lang="en-US" dirty="0"/>
              <a:t> un GitHub </a:t>
            </a:r>
            <a:r>
              <a:rPr lang="en-US" dirty="0" err="1"/>
              <a:t>Codespace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Encuentra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carpeta</a:t>
            </a:r>
            <a:r>
              <a:rPr lang="en-US" dirty="0"/>
              <a:t> examples/</a:t>
            </a:r>
            <a:r>
              <a:rPr lang="en-US" dirty="0" err="1"/>
              <a:t>spanish</a:t>
            </a:r>
            <a:endParaRPr lang="en-US" dirty="0"/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16BE7A-ED35-7438-D3AC-E55A989A6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" r="1572" b="24106"/>
          <a:stretch/>
        </p:blipFill>
        <p:spPr>
          <a:xfrm>
            <a:off x="875646" y="3225409"/>
            <a:ext cx="2880852" cy="241730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EF5F86-57D3-50F4-1606-63330930E3B5}"/>
              </a:ext>
            </a:extLst>
          </p:cNvPr>
          <p:cNvCxnSpPr/>
          <p:nvPr/>
        </p:nvCxnSpPr>
        <p:spPr>
          <a:xfrm flipH="1">
            <a:off x="3160962" y="5417128"/>
            <a:ext cx="1809136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67100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4DBB3A-152E-5EF8-70D1-D0FB62A6C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9AA6-0DFC-B025-A0C5-5F067F359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paquete</a:t>
            </a:r>
            <a:r>
              <a:rPr lang="en-US" dirty="0"/>
              <a:t> Azure AI inference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05FA3-1EB2-6BFD-77DD-92A2F6492A1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594126"/>
            <a:ext cx="10849776" cy="36933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24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azure-ai-inference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7B866-94B0-41D1-7FC7-B6449CD6B9D2}"/>
              </a:ext>
            </a:extLst>
          </p:cNvPr>
          <p:cNvSpPr txBox="1"/>
          <p:nvPr/>
        </p:nvSpPr>
        <p:spPr>
          <a:xfrm>
            <a:off x="584200" y="2179413"/>
            <a:ext cx="10849776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inference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ChatCompletionsClient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ai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inference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models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SystemMessage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UserMessage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</a:pP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from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core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credentials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AF00DB"/>
                </a:solidFill>
                <a:latin typeface="Menlo" panose="020B0609030804020204" pitchFamily="49" charset="0"/>
              </a:rPr>
              <a:t>import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AzureKeyCredential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endParaRPr lang="en-US" b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ChatCompletionsClient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endpoint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"https://models.inference.ai.azure.com"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>
              <a:lnSpc>
                <a:spcPts val="2025"/>
              </a:lnSpc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credential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AzureKeyCredential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>
                <a:solidFill>
                  <a:srgbClr val="267F99"/>
                </a:solidFill>
                <a:latin typeface="Menlo" panose="020B0609030804020204" pitchFamily="49" charset="0"/>
              </a:rPr>
              <a:t>os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environ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"GITHUB_TOKEN"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2025"/>
              </a:lnSpc>
              <a:buNone/>
            </a:pPr>
            <a:b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client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complete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=[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   SystemMessage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"You are a helpful assistant."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    UserMessage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content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"What is the capital of France?"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],</a:t>
            </a:r>
          </a:p>
          <a:p>
            <a:pPr>
              <a:lnSpc>
                <a:spcPts val="2025"/>
              </a:lnSpc>
              <a:buNone/>
            </a:pP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model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 "gpt-4o"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3C3DBF-A762-2AA9-7171-6E705A74B853}"/>
              </a:ext>
            </a:extLst>
          </p:cNvPr>
          <p:cNvSpPr txBox="1"/>
          <p:nvPr/>
        </p:nvSpPr>
        <p:spPr>
          <a:xfrm>
            <a:off x="584200" y="6283774"/>
            <a:ext cx="49943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 err="1"/>
              <a:t>Ejemplo</a:t>
            </a:r>
            <a:r>
              <a:rPr lang="en-US" sz="2000" dirty="0"/>
              <a:t> </a:t>
            </a:r>
            <a:r>
              <a:rPr lang="en-US" sz="2000" dirty="0" err="1"/>
              <a:t>completo</a:t>
            </a:r>
            <a:r>
              <a:rPr lang="en-US" sz="2000" dirty="0"/>
              <a:t>: </a:t>
            </a:r>
            <a:r>
              <a:rPr lang="en-US" sz="2000" dirty="0">
                <a:hlinkClick r:id="rId2"/>
              </a:rPr>
              <a:t>azureai_githubmodels.py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49261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I Agents Hack Template Light Mode">
  <a:themeElements>
    <a:clrScheme name="AI Skills Fes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0078D4"/>
      </a:accent1>
      <a:accent2>
        <a:srgbClr val="C73ECC"/>
      </a:accent2>
      <a:accent3>
        <a:srgbClr val="FF5C39"/>
      </a:accent3>
      <a:accent4>
        <a:srgbClr val="FFE399"/>
      </a:accent4>
      <a:accent5>
        <a:srgbClr val="49C5B1"/>
      </a:accent5>
      <a:accent6>
        <a:srgbClr val="8DE971"/>
      </a:accent6>
      <a:hlink>
        <a:srgbClr val="0067B8"/>
      </a:hlink>
      <a:folHlink>
        <a:srgbClr val="0067B8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-AI-Skills-Fest_16-9-Event-template_Microsoft_Final" id="{75E1E0E2-04CE-4333-8023-F1FBF65D0AF4}" vid="{9D43C70A-8B06-4E85-94DE-DC0023F047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e07b9560-82cc-4f3d-aea9-44c6277445fd">
      <Terms xmlns="http://schemas.microsoft.com/office/infopath/2007/PartnerControls"/>
    </lcf76f155ced4ddcb4097134ff3c332f>
    <TaxCatchAll xmlns="9480bc8b-5f12-413b-ace7-9c780deae2d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31289A688703948BA568FE7D6272F05" ma:contentTypeVersion="14" ma:contentTypeDescription="Create a new document." ma:contentTypeScope="" ma:versionID="8ff5385ff33dc96ff4fa0f9e2057ffcd">
  <xsd:schema xmlns:xsd="http://www.w3.org/2001/XMLSchema" xmlns:xs="http://www.w3.org/2001/XMLSchema" xmlns:p="http://schemas.microsoft.com/office/2006/metadata/properties" xmlns:ns1="http://schemas.microsoft.com/sharepoint/v3" xmlns:ns2="e07b9560-82cc-4f3d-aea9-44c6277445fd" xmlns:ns3="9480bc8b-5f12-413b-ace7-9c780deae2d0" targetNamespace="http://schemas.microsoft.com/office/2006/metadata/properties" ma:root="true" ma:fieldsID="f25df9bbde38ff3d4363ffd29e4309ad" ns1:_="" ns2:_="" ns3:_="">
    <xsd:import namespace="http://schemas.microsoft.com/sharepoint/v3"/>
    <xsd:import namespace="e07b9560-82cc-4f3d-aea9-44c6277445fd"/>
    <xsd:import namespace="9480bc8b-5f12-413b-ace7-9c780deae2d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7b9560-82cc-4f3d-aea9-44c6277445f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12" nillable="true" ma:displayName="MediaServiceBillingMetadata" ma:hidden="true" ma:internalName="MediaServiceBillingMetadata" ma:readOnly="true">
      <xsd:simpleType>
        <xsd:restriction base="dms:Note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80bc8b-5f12-413b-ace7-9c780deae2d0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80159883-c163-4ac0-ac0d-c4ae7a123867}" ma:internalName="TaxCatchAll" ma:showField="CatchAllData" ma:web="9480bc8b-5f12-413b-ace7-9c780deae2d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433F3D-D6EB-404B-A6A4-2834F1FD1D65}">
  <ds:schemaRefs>
    <ds:schemaRef ds:uri="http://schemas.microsoft.com/sharepoint/v3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metadata/properties"/>
    <ds:schemaRef ds:uri="9480bc8b-5f12-413b-ace7-9c780deae2d0"/>
    <ds:schemaRef ds:uri="e07b9560-82cc-4f3d-aea9-44c6277445f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49CD0F-939F-43A3-ACD6-E1FE68103385}">
  <ds:schemaRefs>
    <ds:schemaRef ds:uri="9480bc8b-5f12-413b-ace7-9c780deae2d0"/>
    <ds:schemaRef ds:uri="e07b9560-82cc-4f3d-aea9-44c6277445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3360</TotalTime>
  <Words>3485</Words>
  <Application>Microsoft Macintosh PowerPoint</Application>
  <PresentationFormat>Widescreen</PresentationFormat>
  <Paragraphs>528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Aptos</vt:lpstr>
      <vt:lpstr>Arial</vt:lpstr>
      <vt:lpstr>Consolas</vt:lpstr>
      <vt:lpstr>Menlo</vt:lpstr>
      <vt:lpstr>Segoe Sans Display</vt:lpstr>
      <vt:lpstr>Segoe UI</vt:lpstr>
      <vt:lpstr>Segoe UI Semibold</vt:lpstr>
      <vt:lpstr>Segoe UI Semilight</vt:lpstr>
      <vt:lpstr>Wingdings</vt:lpstr>
      <vt:lpstr>AI Agents Hack Template Light Mode</vt:lpstr>
      <vt:lpstr>Prototipando Agentes de IA con GitHub Models (y Python)</vt:lpstr>
      <vt:lpstr>GitHub Models</vt:lpstr>
      <vt:lpstr>GitHub Models</vt:lpstr>
      <vt:lpstr>¡Hay un montón de modelos para elegir! </vt:lpstr>
      <vt:lpstr>Cómo empezar con GitHub Models</vt:lpstr>
      <vt:lpstr>Programando con GitHub Models</vt:lpstr>
      <vt:lpstr>GitHub Models + Python 🐍</vt:lpstr>
      <vt:lpstr>¿Quieres seguir paso a paso?</vt:lpstr>
      <vt:lpstr>Usando el paquete Azure AI inference</vt:lpstr>
      <vt:lpstr>¿De dónde sale el GITHUB_TOKEN?</vt:lpstr>
      <vt:lpstr>Usando el paquete official de OpenAI</vt:lpstr>
      <vt:lpstr>Usando OpenAI function calling ("Tools")</vt:lpstr>
      <vt:lpstr>Python AI Agent frameworks 🤖</vt:lpstr>
      <vt:lpstr>Python AI frameworks para agentes</vt:lpstr>
      <vt:lpstr>¿Cómo usar GitHub Models con cualquier framework?</vt:lpstr>
      <vt:lpstr>openai-agents: Ejemplo básico</vt:lpstr>
      <vt:lpstr>Arquitectura de agente: agente singular con herramientas</vt:lpstr>
      <vt:lpstr>openai-agents: Agente singular con herramientas</vt:lpstr>
      <vt:lpstr>Arquitectura de agente: Agente Supervisor con Subagentes</vt:lpstr>
      <vt:lpstr>openai-agents: Agente supervisor con handoffs</vt:lpstr>
      <vt:lpstr>openai-agents: ¿Cuándo usarlo?</vt:lpstr>
      <vt:lpstr>autogen</vt:lpstr>
      <vt:lpstr>Arquitectura de agente: Round Robin Group Chat</vt:lpstr>
      <vt:lpstr>Arquitectura de agente: Round Robin con un solo agente</vt:lpstr>
      <vt:lpstr>autogen: Round robin con un solo agente</vt:lpstr>
      <vt:lpstr>Arquitectura de agente: Magentic One</vt:lpstr>
      <vt:lpstr>autogen: Magentic one con multiples agentes</vt:lpstr>
      <vt:lpstr>autogen: ¿Cuándo usarlo?</vt:lpstr>
      <vt:lpstr>pydantic-ai</vt:lpstr>
      <vt:lpstr>Arquitectura de Agente: Graph</vt:lpstr>
      <vt:lpstr>pydantic-ai: Arquitectura Graph</vt:lpstr>
      <vt:lpstr>pydantic-ai</vt:lpstr>
      <vt:lpstr>semantic-kernel</vt:lpstr>
      <vt:lpstr>Architectura de agente: Agente group chat</vt:lpstr>
      <vt:lpstr>semantic-kernel: Agente group chat</vt:lpstr>
      <vt:lpstr>semantic-kernel: ¿Cuándo usarlo?</vt:lpstr>
      <vt:lpstr>Más frameworks para agentes Python AI…</vt:lpstr>
      <vt:lpstr>Tienes opciones…</vt:lpstr>
      <vt:lpstr>Elegiendo un framework</vt:lpstr>
      <vt:lpstr>Eliga tu modelo sabiamente</vt:lpstr>
      <vt:lpstr>A hackear!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Gwyneth Peña-Siguenza</cp:lastModifiedBy>
  <cp:revision>9</cp:revision>
  <dcterms:created xsi:type="dcterms:W3CDTF">2024-08-07T00:36:26Z</dcterms:created>
  <dcterms:modified xsi:type="dcterms:W3CDTF">2025-04-21T23:51:18Z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0x010100831289A688703948BA568FE7D6272F05</vt:lpwstr>
  </property>
  <property fmtid="{D5CDD505-2E9C-101B-9397-08002B2CF9AE}" pid="3" name="MediaServiceImageTags">
    <vt:lpwstr/>
  </property>
</Properties>
</file>